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58" r:id="rId4"/>
    <p:sldId id="259" r:id="rId5"/>
    <p:sldId id="260" r:id="rId6"/>
    <p:sldId id="263" r:id="rId7"/>
    <p:sldId id="261" r:id="rId8"/>
    <p:sldId id="262" r:id="rId9"/>
    <p:sldId id="264" r:id="rId10"/>
    <p:sldId id="272" r:id="rId11"/>
    <p:sldId id="273" r:id="rId12"/>
    <p:sldId id="265" r:id="rId13"/>
    <p:sldId id="274" r:id="rId14"/>
    <p:sldId id="266" r:id="rId15"/>
    <p:sldId id="275" r:id="rId16"/>
    <p:sldId id="267" r:id="rId17"/>
    <p:sldId id="276" r:id="rId18"/>
    <p:sldId id="268" r:id="rId19"/>
    <p:sldId id="277" r:id="rId20"/>
    <p:sldId id="269" r:id="rId21"/>
    <p:sldId id="278" r:id="rId22"/>
    <p:sldId id="27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7" d="100"/>
          <a:sy n="107" d="100"/>
        </p:scale>
        <p:origin x="114" y="24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07A0DC-52F9-9743-B70E-EE9080A448C1}" type="datetimeFigureOut">
              <a:rPr lang="en-US" smtClean="0"/>
              <a:t>4/19/2017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82AE34-9EAB-B045-84D0-4DA92B4C694D}" type="slidenum">
              <a:rPr lang="en-US" smtClean="0"/>
              <a:t>‹#›</a:t>
            </a:fld>
            <a:endParaRPr lang="en-US"/>
          </a:p>
        </p:txBody>
      </p:sp>
    </p:spTree>
    <p:extLst>
      <p:ext uri="{BB962C8B-B14F-4D97-AF65-F5344CB8AC3E}">
        <p14:creationId xmlns:p14="http://schemas.microsoft.com/office/powerpoint/2010/main" val="397070659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use with worksheet – definitions. </a:t>
            </a:r>
            <a:endParaRPr lang="en-US" dirty="0"/>
          </a:p>
        </p:txBody>
      </p:sp>
      <p:sp>
        <p:nvSpPr>
          <p:cNvPr id="4" name="Slide Number Placeholder 3"/>
          <p:cNvSpPr>
            <a:spLocks noGrp="1"/>
          </p:cNvSpPr>
          <p:nvPr>
            <p:ph type="sldNum" sz="quarter" idx="10"/>
          </p:nvPr>
        </p:nvSpPr>
        <p:spPr/>
        <p:txBody>
          <a:bodyPr/>
          <a:lstStyle/>
          <a:p>
            <a:fld id="{8082AE34-9EAB-B045-84D0-4DA92B4C694D}" type="slidenum">
              <a:rPr lang="en-US" smtClean="0"/>
              <a:t>1</a:t>
            </a:fld>
            <a:endParaRPr lang="en-US"/>
          </a:p>
        </p:txBody>
      </p:sp>
    </p:spTree>
    <p:extLst>
      <p:ext uri="{BB962C8B-B14F-4D97-AF65-F5344CB8AC3E}">
        <p14:creationId xmlns:p14="http://schemas.microsoft.com/office/powerpoint/2010/main" val="1796086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4AB02A5-4FE5-49D9-9E24-09F23B90C450}" type="datetimeFigureOut">
              <a:rPr lang="en-US" smtClean="0"/>
              <a:t>4/19/2017</a:t>
            </a:fld>
            <a:endParaRPr lang="en-US"/>
          </a:p>
        </p:txBody>
      </p:sp>
      <p:sp>
        <p:nvSpPr>
          <p:cNvPr id="20" name="Footer Placeholder 19"/>
          <p:cNvSpPr>
            <a:spLocks noGrp="1"/>
          </p:cNvSpPr>
          <p:nvPr>
            <p:ph type="ftr" sz="quarter" idx="11"/>
          </p:nvPr>
        </p:nvSpPr>
        <p:spPr/>
        <p:txBody>
          <a:bodyPr/>
          <a:lstStyle>
            <a:extLst/>
          </a:lstStyle>
          <a:p>
            <a:endParaRPr kumimoji="0" lang="en-US"/>
          </a:p>
        </p:txBody>
      </p:sp>
      <p:sp>
        <p:nvSpPr>
          <p:cNvPr id="10" name="Slide Number Placeholder 9"/>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4/19/2017</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4/19/2017</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4/19/2017</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4/19/2017</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t>4/19/2017</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4AB02A5-4FE5-49D9-9E24-09F23B90C450}" type="datetimeFigureOut">
              <a:rPr lang="en-US" smtClean="0"/>
              <a:t>4/19/2017</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4AB02A5-4FE5-49D9-9E24-09F23B90C450}" type="datetimeFigureOut">
              <a:rPr lang="en-US" smtClean="0"/>
              <a:t>4/19/2017</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4AB02A5-4FE5-49D9-9E24-09F23B90C450}" type="datetimeFigureOut">
              <a:rPr lang="en-US" smtClean="0"/>
              <a:t>4/19/2017</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t>4/19/2017</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t>4/19/2017</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Drag picture to placeholder or click icon to add</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lgn="r" eaLnBrk="1" latinLnBrk="0" hangingPunct="1"/>
            <a:fld id="{54AB02A5-4FE5-49D9-9E24-09F23B90C450}" type="datetimeFigureOut">
              <a:rPr lang="en-US" smtClean="0"/>
              <a:t>4/19/2017</a:t>
            </a:fld>
            <a:endParaRPr lang="en-US" sz="1200">
              <a:solidFill>
                <a:schemeClr val="bg2">
                  <a:shade val="50000"/>
                </a:scheme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kumimoji="0" lang="en-US" sz="1200">
              <a:solidFill>
                <a:schemeClr val="bg2">
                  <a:shade val="50000"/>
                </a:schemeClr>
              </a:solidFill>
              <a:effectLst/>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lgn="ctr" eaLnBrk="1" latinLnBrk="0" hangingPunct="1"/>
            <a:fld id="{6294C92D-0306-4E69-9CD3-20855E849650}" type="slidenum">
              <a:rPr kumimoji="0" lang="en-US" smtClean="0"/>
              <a:t>‹#›</a:t>
            </a:fld>
            <a:endParaRPr kumimoji="0" lang="en-US" sz="1200">
              <a:solidFill>
                <a:schemeClr val="bg2">
                  <a:shade val="50000"/>
                </a:schemeClr>
              </a:solidFill>
              <a:effectLst/>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quatr.us/geology/rocks" TargetMode="External"/><Relationship Id="rId2" Type="http://schemas.openxmlformats.org/officeDocument/2006/relationships/hyperlink" Target="http://quatr.us/physics/space/gravity.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Simple Machines </a:t>
            </a:r>
            <a:endParaRPr lang="en-US" dirty="0"/>
          </a:p>
        </p:txBody>
      </p:sp>
      <p:sp>
        <p:nvSpPr>
          <p:cNvPr id="3" name="Subtitle 2"/>
          <p:cNvSpPr>
            <a:spLocks noGrp="1"/>
          </p:cNvSpPr>
          <p:nvPr>
            <p:ph type="subTitle" idx="1"/>
          </p:nvPr>
        </p:nvSpPr>
        <p:spPr/>
        <p:txBody>
          <a:bodyPr/>
          <a:lstStyle/>
          <a:p>
            <a:r>
              <a:rPr lang="en-US" dirty="0" smtClean="0"/>
              <a:t>Simple but Tough</a:t>
            </a:r>
            <a:endParaRPr lang="en-US" dirty="0"/>
          </a:p>
        </p:txBody>
      </p:sp>
    </p:spTree>
    <p:extLst>
      <p:ext uri="{BB962C8B-B14F-4D97-AF65-F5344CB8AC3E}">
        <p14:creationId xmlns:p14="http://schemas.microsoft.com/office/powerpoint/2010/main" val="2273036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1435608" y="4405224"/>
            <a:ext cx="3644655" cy="884015"/>
          </a:xfrm>
        </p:spPr>
        <p:txBody>
          <a:bodyPr>
            <a:normAutofit fontScale="92500" lnSpcReduction="20000"/>
          </a:bodyPr>
          <a:lstStyle/>
          <a:p>
            <a:r>
              <a:rPr lang="en-US" dirty="0"/>
              <a:t>There are three classes of levers. </a:t>
            </a:r>
          </a:p>
          <a:p>
            <a:endParaRPr lang="en-US" dirty="0"/>
          </a:p>
        </p:txBody>
      </p:sp>
      <p:sp>
        <p:nvSpPr>
          <p:cNvPr id="2" name="Title 1"/>
          <p:cNvSpPr>
            <a:spLocks noGrp="1"/>
          </p:cNvSpPr>
          <p:nvPr>
            <p:ph type="title"/>
          </p:nvPr>
        </p:nvSpPr>
        <p:spPr/>
        <p:txBody>
          <a:bodyPr/>
          <a:lstStyle/>
          <a:p>
            <a:r>
              <a:rPr lang="en-US" dirty="0" smtClean="0"/>
              <a:t>Levers Continued</a:t>
            </a:r>
            <a:endParaRPr lang="en-US" dirty="0"/>
          </a:p>
        </p:txBody>
      </p:sp>
      <p:pic>
        <p:nvPicPr>
          <p:cNvPr id="5" name="Picture 4" descr="63039-004-EA390608.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586" y="1175387"/>
            <a:ext cx="8486128" cy="2687274"/>
          </a:xfrm>
          <a:prstGeom prst="rect">
            <a:avLst/>
          </a:prstGeom>
        </p:spPr>
      </p:pic>
      <p:pic>
        <p:nvPicPr>
          <p:cNvPr id="8" name="Picture 7" descr="Lever_(PSF).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231913" y="3557888"/>
            <a:ext cx="3767944" cy="3300112"/>
          </a:xfrm>
          <a:prstGeom prst="rect">
            <a:avLst/>
          </a:prstGeom>
        </p:spPr>
      </p:pic>
    </p:spTree>
    <p:extLst>
      <p:ext uri="{BB962C8B-B14F-4D97-AF65-F5344CB8AC3E}">
        <p14:creationId xmlns:p14="http://schemas.microsoft.com/office/powerpoint/2010/main" val="1623655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Levers Make Work Easier</a:t>
            </a:r>
            <a:endParaRPr lang="en-US" dirty="0"/>
          </a:p>
        </p:txBody>
      </p:sp>
      <p:sp>
        <p:nvSpPr>
          <p:cNvPr id="3" name="Content Placeholder 2"/>
          <p:cNvSpPr>
            <a:spLocks noGrp="1"/>
          </p:cNvSpPr>
          <p:nvPr>
            <p:ph idx="1"/>
          </p:nvPr>
        </p:nvSpPr>
        <p:spPr>
          <a:xfrm>
            <a:off x="1170220" y="1386726"/>
            <a:ext cx="7973779" cy="3447524"/>
          </a:xfrm>
        </p:spPr>
        <p:txBody>
          <a:bodyPr>
            <a:noAutofit/>
          </a:bodyPr>
          <a:lstStyle/>
          <a:p>
            <a:r>
              <a:rPr lang="en-US" sz="2400" dirty="0" smtClean="0"/>
              <a:t>Recall W = F x D. </a:t>
            </a:r>
          </a:p>
          <a:p>
            <a:r>
              <a:rPr lang="en-US" sz="2400" dirty="0" smtClean="0"/>
              <a:t>A certain amount of work needs to be done to lift a rock. </a:t>
            </a:r>
          </a:p>
          <a:p>
            <a:r>
              <a:rPr lang="en-US" sz="2400" dirty="0" smtClean="0"/>
              <a:t>If you increase the distance over which the work is being done, a simple mathematical equation shows that you will then see a decrease in the amount of force that is needed. </a:t>
            </a:r>
          </a:p>
          <a:p>
            <a:r>
              <a:rPr lang="en-US" sz="2400" dirty="0" smtClean="0"/>
              <a:t>Try it! If work needed is 10, what is the force is distance is 1? What about if you add a lever which increases the distance to 5? (Units intentionally left off for simplicity). </a:t>
            </a:r>
          </a:p>
          <a:p>
            <a:r>
              <a:rPr lang="en-US" sz="2400" dirty="0" smtClean="0"/>
              <a:t>W = F x D</a:t>
            </a:r>
          </a:p>
          <a:p>
            <a:r>
              <a:rPr lang="en-US" sz="2400" dirty="0" smtClean="0"/>
              <a:t>10 = F x 1    F = ?</a:t>
            </a:r>
          </a:p>
          <a:p>
            <a:r>
              <a:rPr lang="en-US" sz="2400" dirty="0" smtClean="0"/>
              <a:t>10 = F x 5    F = ?</a:t>
            </a:r>
            <a:endParaRPr lang="en-US" sz="2400" dirty="0"/>
          </a:p>
        </p:txBody>
      </p:sp>
      <p:pic>
        <p:nvPicPr>
          <p:cNvPr id="4" name="Picture 3" descr="levers_inv1_01.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8598" y="4779786"/>
            <a:ext cx="4234484" cy="2078214"/>
          </a:xfrm>
          <a:prstGeom prst="rect">
            <a:avLst/>
          </a:prstGeom>
        </p:spPr>
      </p:pic>
    </p:spTree>
    <p:extLst>
      <p:ext uri="{BB962C8B-B14F-4D97-AF65-F5344CB8AC3E}">
        <p14:creationId xmlns:p14="http://schemas.microsoft.com/office/powerpoint/2010/main" val="2504422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Machines: Pulley</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pulley is a simple machine. The purpose of a pulley system is to be able to move a heavy object with less effort. It is made up of a rope or belt that is wrapped around wheels. The wheels are attached to brackets on the sides so that they can turn freely. The brackets are attached to fixed points, such as a ceiling, or in some cases to the object being lifted. The rope is pulled from one end and makes its way through the pulley, while the object is lifted on the other end. The more pulleys that are used, the less effort is needed to lift the object. However, if more pulleys are used, then more rope must be pulled to move the object as far.</a:t>
            </a:r>
            <a:endParaRPr lang="en-US" dirty="0"/>
          </a:p>
        </p:txBody>
      </p:sp>
    </p:spTree>
    <p:extLst>
      <p:ext uri="{BB962C8B-B14F-4D97-AF65-F5344CB8AC3E}">
        <p14:creationId xmlns:p14="http://schemas.microsoft.com/office/powerpoint/2010/main" val="2297942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Pulleys Make Work Easier</a:t>
            </a:r>
            <a:endParaRPr lang="en-US" dirty="0"/>
          </a:p>
        </p:txBody>
      </p:sp>
      <p:pic>
        <p:nvPicPr>
          <p:cNvPr id="4" name="Content Placeholder 3"/>
          <p:cNvPicPr>
            <a:picLocks noGrp="1" noChangeAspect="1"/>
          </p:cNvPicPr>
          <p:nvPr>
            <p:ph idx="1"/>
          </p:nvPr>
        </p:nvPicPr>
        <p:blipFill>
          <a:blip r:embed="rId2"/>
          <a:stretch>
            <a:fillRect/>
          </a:stretch>
        </p:blipFill>
        <p:spPr>
          <a:xfrm>
            <a:off x="1872316" y="2133600"/>
            <a:ext cx="2286000" cy="3429000"/>
          </a:xfrm>
          <a:prstGeom prst="rect">
            <a:avLst/>
          </a:prstGeom>
        </p:spPr>
      </p:pic>
      <p:pic>
        <p:nvPicPr>
          <p:cNvPr id="5" name="Picture 4"/>
          <p:cNvPicPr>
            <a:picLocks noChangeAspect="1"/>
          </p:cNvPicPr>
          <p:nvPr/>
        </p:nvPicPr>
        <p:blipFill>
          <a:blip r:embed="rId3"/>
          <a:stretch>
            <a:fillRect/>
          </a:stretch>
        </p:blipFill>
        <p:spPr>
          <a:xfrm>
            <a:off x="5437094" y="2133600"/>
            <a:ext cx="2286000" cy="3429000"/>
          </a:xfrm>
          <a:prstGeom prst="rect">
            <a:avLst/>
          </a:prstGeom>
        </p:spPr>
      </p:pic>
    </p:spTree>
    <p:extLst>
      <p:ext uri="{BB962C8B-B14F-4D97-AF65-F5344CB8AC3E}">
        <p14:creationId xmlns:p14="http://schemas.microsoft.com/office/powerpoint/2010/main" val="2732460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Simple Machines: Wheel and Axle</a:t>
            </a:r>
            <a:endParaRPr lang="en-US" dirty="0"/>
          </a:p>
        </p:txBody>
      </p:sp>
      <p:sp>
        <p:nvSpPr>
          <p:cNvPr id="3" name="Content Placeholder 2"/>
          <p:cNvSpPr>
            <a:spLocks noGrp="1"/>
          </p:cNvSpPr>
          <p:nvPr>
            <p:ph idx="1"/>
          </p:nvPr>
        </p:nvSpPr>
        <p:spPr/>
        <p:txBody>
          <a:bodyPr/>
          <a:lstStyle/>
          <a:p>
            <a:r>
              <a:rPr lang="en-US" dirty="0">
                <a:solidFill>
                  <a:srgbClr val="222222"/>
                </a:solidFill>
                <a:latin typeface="Roboto"/>
              </a:rPr>
              <a:t>The </a:t>
            </a:r>
            <a:r>
              <a:rPr lang="en-US" b="1" dirty="0">
                <a:solidFill>
                  <a:srgbClr val="222222"/>
                </a:solidFill>
                <a:latin typeface="Roboto"/>
              </a:rPr>
              <a:t>wheel and axle</a:t>
            </a:r>
            <a:r>
              <a:rPr lang="en-US" dirty="0">
                <a:solidFill>
                  <a:srgbClr val="222222"/>
                </a:solidFill>
                <a:latin typeface="Roboto"/>
              </a:rPr>
              <a:t> is one of six simple machines identified by Renaissance scientists drawing from Greek texts on technology. The </a:t>
            </a:r>
            <a:r>
              <a:rPr lang="en-US" b="1" dirty="0">
                <a:solidFill>
                  <a:srgbClr val="222222"/>
                </a:solidFill>
                <a:latin typeface="Roboto"/>
              </a:rPr>
              <a:t>wheel and axle</a:t>
            </a:r>
            <a:r>
              <a:rPr lang="en-US" dirty="0">
                <a:solidFill>
                  <a:srgbClr val="222222"/>
                </a:solidFill>
                <a:latin typeface="Roboto"/>
              </a:rPr>
              <a:t> consists of a </a:t>
            </a:r>
            <a:r>
              <a:rPr lang="en-US" b="1" dirty="0" smtClean="0">
                <a:solidFill>
                  <a:srgbClr val="222222"/>
                </a:solidFill>
                <a:latin typeface="Roboto"/>
              </a:rPr>
              <a:t>wheel </a:t>
            </a:r>
            <a:r>
              <a:rPr lang="en-US" dirty="0" smtClean="0">
                <a:solidFill>
                  <a:srgbClr val="222222"/>
                </a:solidFill>
                <a:latin typeface="Roboto"/>
              </a:rPr>
              <a:t>attached </a:t>
            </a:r>
            <a:r>
              <a:rPr lang="en-US" dirty="0">
                <a:solidFill>
                  <a:srgbClr val="222222"/>
                </a:solidFill>
                <a:latin typeface="Roboto"/>
              </a:rPr>
              <a:t>to a smaller </a:t>
            </a:r>
            <a:r>
              <a:rPr lang="en-US" b="1" dirty="0">
                <a:solidFill>
                  <a:srgbClr val="222222"/>
                </a:solidFill>
                <a:latin typeface="Roboto"/>
              </a:rPr>
              <a:t>axle</a:t>
            </a:r>
            <a:r>
              <a:rPr lang="en-US" dirty="0">
                <a:solidFill>
                  <a:srgbClr val="222222"/>
                </a:solidFill>
                <a:latin typeface="Roboto"/>
              </a:rPr>
              <a:t> so that these two parts rotate together in which a force is transferred from one to the other.</a:t>
            </a:r>
            <a:endParaRPr lang="en-US" dirty="0"/>
          </a:p>
          <a:p>
            <a:endParaRPr lang="en-US" dirty="0"/>
          </a:p>
        </p:txBody>
      </p:sp>
    </p:spTree>
    <p:extLst>
      <p:ext uri="{BB962C8B-B14F-4D97-AF65-F5344CB8AC3E}">
        <p14:creationId xmlns:p14="http://schemas.microsoft.com/office/powerpoint/2010/main" val="3507407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Wheels &amp; Axles Make Work Easier</a:t>
            </a:r>
            <a:endParaRPr lang="en-US" dirty="0"/>
          </a:p>
        </p:txBody>
      </p:sp>
      <p:pic>
        <p:nvPicPr>
          <p:cNvPr id="5" name="Content Placeholder 4"/>
          <p:cNvPicPr>
            <a:picLocks noGrp="1" noChangeAspect="1"/>
          </p:cNvPicPr>
          <p:nvPr>
            <p:ph idx="1"/>
          </p:nvPr>
        </p:nvPicPr>
        <p:blipFill>
          <a:blip r:embed="rId2"/>
          <a:stretch>
            <a:fillRect/>
          </a:stretch>
        </p:blipFill>
        <p:spPr>
          <a:xfrm>
            <a:off x="1882588" y="1493508"/>
            <a:ext cx="6320117" cy="4733987"/>
          </a:xfrm>
          <a:prstGeom prst="rect">
            <a:avLst/>
          </a:prstGeom>
        </p:spPr>
      </p:pic>
      <p:sp>
        <p:nvSpPr>
          <p:cNvPr id="4" name="AutoShape 2" descr="Image result for wheels and axles how they wor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732460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Simple Machines: Inclined Plane / </a:t>
            </a:r>
            <a:br>
              <a:rPr lang="en-US" dirty="0" smtClean="0"/>
            </a:br>
            <a:r>
              <a:rPr lang="en-US" dirty="0"/>
              <a:t>	</a:t>
            </a:r>
            <a:r>
              <a:rPr lang="en-US" dirty="0" smtClean="0"/>
              <a:t>				Ramp</a:t>
            </a:r>
            <a:endParaRPr lang="en-US" dirty="0"/>
          </a:p>
        </p:txBody>
      </p:sp>
      <p:sp>
        <p:nvSpPr>
          <p:cNvPr id="5" name="Content Placeholder 4"/>
          <p:cNvSpPr>
            <a:spLocks noGrp="1"/>
          </p:cNvSpPr>
          <p:nvPr>
            <p:ph idx="1"/>
          </p:nvPr>
        </p:nvSpPr>
        <p:spPr/>
        <p:txBody>
          <a:bodyPr/>
          <a:lstStyle/>
          <a:p>
            <a:r>
              <a:rPr lang="en-US" dirty="0"/>
              <a:t>An inclined plane is any slope or ramp, like a wheelchair ramp or a slide. The ramp makes it easier to lift something </a:t>
            </a:r>
            <a:r>
              <a:rPr lang="en-US" u="sng" dirty="0">
                <a:hlinkClick r:id="rId2"/>
              </a:rPr>
              <a:t>heavy</a:t>
            </a:r>
            <a:r>
              <a:rPr lang="en-US" dirty="0"/>
              <a:t>, like a </a:t>
            </a:r>
            <a:r>
              <a:rPr lang="en-US" u="sng" dirty="0">
                <a:hlinkClick r:id="rId3"/>
              </a:rPr>
              <a:t>rock</a:t>
            </a:r>
            <a:r>
              <a:rPr lang="en-US" dirty="0"/>
              <a:t>. Instead of lifting the rock straight up, you can push it a greater distance, but with less force.</a:t>
            </a:r>
            <a:endParaRPr lang="en-US" dirty="0"/>
          </a:p>
        </p:txBody>
      </p:sp>
    </p:spTree>
    <p:extLst>
      <p:ext uri="{BB962C8B-B14F-4D97-AF65-F5344CB8AC3E}">
        <p14:creationId xmlns:p14="http://schemas.microsoft.com/office/powerpoint/2010/main" val="2405497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Inclined Planes / Ramps Make Work Easier</a:t>
            </a:r>
            <a:endParaRPr lang="en-US" dirty="0"/>
          </a:p>
        </p:txBody>
      </p:sp>
      <p:pic>
        <p:nvPicPr>
          <p:cNvPr id="4" name="Content Placeholder 3"/>
          <p:cNvPicPr>
            <a:picLocks noGrp="1" noChangeAspect="1"/>
          </p:cNvPicPr>
          <p:nvPr>
            <p:ph idx="1"/>
          </p:nvPr>
        </p:nvPicPr>
        <p:blipFill>
          <a:blip r:embed="rId2"/>
          <a:stretch>
            <a:fillRect/>
          </a:stretch>
        </p:blipFill>
        <p:spPr>
          <a:xfrm>
            <a:off x="1362634" y="2330825"/>
            <a:ext cx="7463601" cy="3109834"/>
          </a:xfrm>
          <a:prstGeom prst="rect">
            <a:avLst/>
          </a:prstGeom>
        </p:spPr>
      </p:pic>
    </p:spTree>
    <p:extLst>
      <p:ext uri="{BB962C8B-B14F-4D97-AF65-F5344CB8AC3E}">
        <p14:creationId xmlns:p14="http://schemas.microsoft.com/office/powerpoint/2010/main" val="27324603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Machines: Wedge</a:t>
            </a:r>
            <a:endParaRPr lang="en-US" dirty="0"/>
          </a:p>
        </p:txBody>
      </p:sp>
      <p:sp>
        <p:nvSpPr>
          <p:cNvPr id="3" name="Content Placeholder 2"/>
          <p:cNvSpPr>
            <a:spLocks noGrp="1"/>
          </p:cNvSpPr>
          <p:nvPr>
            <p:ph idx="1"/>
          </p:nvPr>
        </p:nvSpPr>
        <p:spPr/>
        <p:txBody>
          <a:bodyPr/>
          <a:lstStyle/>
          <a:p>
            <a:r>
              <a:rPr lang="en-US" dirty="0"/>
              <a:t>A </a:t>
            </a:r>
            <a:r>
              <a:rPr lang="en-US" b="1" dirty="0"/>
              <a:t>wedge</a:t>
            </a:r>
            <a:r>
              <a:rPr lang="en-US" dirty="0"/>
              <a:t> is a triangular shaped tool that is thicker on one end (the blunt end) and thinner on the other end (the edge.) A slice of pie is the shape of a </a:t>
            </a:r>
            <a:r>
              <a:rPr lang="en-US" b="1" dirty="0"/>
              <a:t>wedge</a:t>
            </a:r>
            <a:r>
              <a:rPr lang="en-US" dirty="0"/>
              <a:t>. </a:t>
            </a:r>
            <a:r>
              <a:rPr lang="en-US" b="1" dirty="0" smtClean="0"/>
              <a:t>Wedges </a:t>
            </a:r>
            <a:r>
              <a:rPr lang="en-US" dirty="0" smtClean="0"/>
              <a:t>are </a:t>
            </a:r>
            <a:r>
              <a:rPr lang="en-US" dirty="0"/>
              <a:t>one of the six simple machines. It can be used to separate two objects, split an object, lift an object, or hold an object in place.</a:t>
            </a:r>
            <a:endParaRPr lang="en-US" dirty="0"/>
          </a:p>
        </p:txBody>
      </p:sp>
    </p:spTree>
    <p:extLst>
      <p:ext uri="{BB962C8B-B14F-4D97-AF65-F5344CB8AC3E}">
        <p14:creationId xmlns:p14="http://schemas.microsoft.com/office/powerpoint/2010/main" val="15471554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Wedges Make Work Easier</a:t>
            </a:r>
            <a:endParaRPr lang="en-US" dirty="0"/>
          </a:p>
        </p:txBody>
      </p:sp>
      <p:pic>
        <p:nvPicPr>
          <p:cNvPr id="4" name="Content Placeholder 3"/>
          <p:cNvPicPr>
            <a:picLocks noGrp="1" noChangeAspect="1"/>
          </p:cNvPicPr>
          <p:nvPr>
            <p:ph idx="1"/>
          </p:nvPr>
        </p:nvPicPr>
        <p:blipFill>
          <a:blip r:embed="rId2"/>
          <a:stretch>
            <a:fillRect/>
          </a:stretch>
        </p:blipFill>
        <p:spPr>
          <a:xfrm>
            <a:off x="2160494" y="2727526"/>
            <a:ext cx="4390278" cy="2458556"/>
          </a:xfrm>
          <a:prstGeom prst="rect">
            <a:avLst/>
          </a:prstGeom>
        </p:spPr>
      </p:pic>
    </p:spTree>
    <p:extLst>
      <p:ext uri="{BB962C8B-B14F-4D97-AF65-F5344CB8AC3E}">
        <p14:creationId xmlns:p14="http://schemas.microsoft.com/office/powerpoint/2010/main" val="2732460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8433" y="3055516"/>
            <a:ext cx="3436484" cy="4087080"/>
          </a:xfrm>
          <a:prstGeom prst="rect">
            <a:avLst/>
          </a:prstGeom>
        </p:spPr>
      </p:pic>
      <p:sp>
        <p:nvSpPr>
          <p:cNvPr id="2" name="Title 1"/>
          <p:cNvSpPr>
            <a:spLocks noGrp="1"/>
          </p:cNvSpPr>
          <p:nvPr>
            <p:ph type="title"/>
          </p:nvPr>
        </p:nvSpPr>
        <p:spPr/>
        <p:txBody>
          <a:bodyPr/>
          <a:lstStyle/>
          <a:p>
            <a:r>
              <a:rPr lang="en-US" dirty="0" smtClean="0"/>
              <a:t>Work</a:t>
            </a:r>
            <a:endParaRPr lang="en-US" dirty="0"/>
          </a:p>
        </p:txBody>
      </p:sp>
      <p:sp>
        <p:nvSpPr>
          <p:cNvPr id="3" name="Content Placeholder 2"/>
          <p:cNvSpPr>
            <a:spLocks noGrp="1"/>
          </p:cNvSpPr>
          <p:nvPr>
            <p:ph idx="1"/>
          </p:nvPr>
        </p:nvSpPr>
        <p:spPr/>
        <p:txBody>
          <a:bodyPr/>
          <a:lstStyle/>
          <a:p>
            <a:r>
              <a:rPr lang="en-US" dirty="0" smtClean="0"/>
              <a:t>Force exerted on an object that causes it to move. </a:t>
            </a:r>
          </a:p>
          <a:p>
            <a:r>
              <a:rPr lang="en-US" dirty="0" smtClean="0"/>
              <a:t>Total work = force x distance   </a:t>
            </a:r>
          </a:p>
          <a:p>
            <a:pPr marL="82296" indent="0">
              <a:buNone/>
            </a:pPr>
            <a:r>
              <a:rPr lang="en-US" dirty="0"/>
              <a:t> </a:t>
            </a:r>
            <a:r>
              <a:rPr lang="en-US" dirty="0" smtClean="0"/>
              <a:t>  </a:t>
            </a:r>
            <a:r>
              <a:rPr lang="en-US" i="1" dirty="0" smtClean="0"/>
              <a:t>(W = F x D)</a:t>
            </a:r>
            <a:endParaRPr lang="en-US" i="1" dirty="0"/>
          </a:p>
        </p:txBody>
      </p:sp>
    </p:spTree>
    <p:extLst>
      <p:ext uri="{BB962C8B-B14F-4D97-AF65-F5344CB8AC3E}">
        <p14:creationId xmlns:p14="http://schemas.microsoft.com/office/powerpoint/2010/main" val="37132867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Machines: Screw</a:t>
            </a:r>
            <a:endParaRPr lang="en-US" dirty="0"/>
          </a:p>
        </p:txBody>
      </p:sp>
      <p:sp>
        <p:nvSpPr>
          <p:cNvPr id="3" name="Content Placeholder 2"/>
          <p:cNvSpPr>
            <a:spLocks noGrp="1"/>
          </p:cNvSpPr>
          <p:nvPr>
            <p:ph idx="1"/>
          </p:nvPr>
        </p:nvSpPr>
        <p:spPr/>
        <p:txBody>
          <a:bodyPr/>
          <a:lstStyle/>
          <a:p>
            <a:r>
              <a:rPr lang="en-US" b="1" dirty="0"/>
              <a:t>They</a:t>
            </a:r>
            <a:r>
              <a:rPr lang="en-US" dirty="0"/>
              <a:t> have a corkscrew-shaped ridge, known as a thread, wrapped around a cylinder. The head is specially shaped to allow a screwdriver or wrench to grip the </a:t>
            </a:r>
            <a:r>
              <a:rPr lang="en-US" b="1" dirty="0"/>
              <a:t>screw</a:t>
            </a:r>
            <a:r>
              <a:rPr lang="en-US" dirty="0"/>
              <a:t> when driving it in. The most common uses of </a:t>
            </a:r>
            <a:r>
              <a:rPr lang="en-US" b="1" dirty="0"/>
              <a:t>screws</a:t>
            </a:r>
            <a:r>
              <a:rPr lang="en-US" dirty="0"/>
              <a:t> are to hold objects together — such as wood — and to position objects.</a:t>
            </a:r>
            <a:endParaRPr lang="en-US" dirty="0"/>
          </a:p>
        </p:txBody>
      </p:sp>
    </p:spTree>
    <p:extLst>
      <p:ext uri="{BB962C8B-B14F-4D97-AF65-F5344CB8AC3E}">
        <p14:creationId xmlns:p14="http://schemas.microsoft.com/office/powerpoint/2010/main" val="31350883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Screws Make Work Easier</a:t>
            </a:r>
            <a:endParaRPr lang="en-US" dirty="0"/>
          </a:p>
        </p:txBody>
      </p:sp>
      <p:pic>
        <p:nvPicPr>
          <p:cNvPr id="4" name="Content Placeholder 3"/>
          <p:cNvPicPr>
            <a:picLocks noGrp="1" noChangeAspect="1"/>
          </p:cNvPicPr>
          <p:nvPr>
            <p:ph idx="1"/>
          </p:nvPr>
        </p:nvPicPr>
        <p:blipFill>
          <a:blip r:embed="rId2"/>
          <a:stretch>
            <a:fillRect/>
          </a:stretch>
        </p:blipFill>
        <p:spPr>
          <a:xfrm>
            <a:off x="2841812" y="1263895"/>
            <a:ext cx="3745659" cy="5177246"/>
          </a:xfrm>
          <a:prstGeom prst="rect">
            <a:avLst/>
          </a:prstGeom>
        </p:spPr>
      </p:pic>
    </p:spTree>
    <p:extLst>
      <p:ext uri="{BB962C8B-B14F-4D97-AF65-F5344CB8AC3E}">
        <p14:creationId xmlns:p14="http://schemas.microsoft.com/office/powerpoint/2010/main" val="27324603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Compound Machine: Gears</a:t>
            </a:r>
            <a:endParaRPr lang="en-US" dirty="0"/>
          </a:p>
        </p:txBody>
      </p:sp>
      <p:sp>
        <p:nvSpPr>
          <p:cNvPr id="3" name="Content Placeholder 2"/>
          <p:cNvSpPr>
            <a:spLocks noGrp="1"/>
          </p:cNvSpPr>
          <p:nvPr>
            <p:ph idx="1"/>
          </p:nvPr>
        </p:nvSpPr>
        <p:spPr/>
        <p:txBody>
          <a:bodyPr/>
          <a:lstStyle/>
          <a:p>
            <a:r>
              <a:rPr lang="en-US" dirty="0" smtClean="0"/>
              <a:t>Wheels and Axles working with Wedges!</a:t>
            </a:r>
            <a:endParaRPr lang="en-US" dirty="0"/>
          </a:p>
        </p:txBody>
      </p:sp>
      <p:pic>
        <p:nvPicPr>
          <p:cNvPr id="4" name="Picture 3"/>
          <p:cNvPicPr>
            <a:picLocks noChangeAspect="1"/>
          </p:cNvPicPr>
          <p:nvPr/>
        </p:nvPicPr>
        <p:blipFill>
          <a:blip r:embed="rId2"/>
          <a:stretch>
            <a:fillRect/>
          </a:stretch>
        </p:blipFill>
        <p:spPr>
          <a:xfrm>
            <a:off x="1739153" y="2231370"/>
            <a:ext cx="3675529" cy="2437112"/>
          </a:xfrm>
          <a:prstGeom prst="rect">
            <a:avLst/>
          </a:prstGeom>
        </p:spPr>
      </p:pic>
      <p:pic>
        <p:nvPicPr>
          <p:cNvPr id="5" name="Picture 4"/>
          <p:cNvPicPr>
            <a:picLocks noChangeAspect="1"/>
          </p:cNvPicPr>
          <p:nvPr/>
        </p:nvPicPr>
        <p:blipFill>
          <a:blip r:embed="rId3"/>
          <a:stretch>
            <a:fillRect/>
          </a:stretch>
        </p:blipFill>
        <p:spPr>
          <a:xfrm>
            <a:off x="5718227" y="4162704"/>
            <a:ext cx="2647950" cy="1724025"/>
          </a:xfrm>
          <a:prstGeom prst="rect">
            <a:avLst/>
          </a:prstGeom>
        </p:spPr>
      </p:pic>
    </p:spTree>
    <p:extLst>
      <p:ext uri="{BB962C8B-B14F-4D97-AF65-F5344CB8AC3E}">
        <p14:creationId xmlns:p14="http://schemas.microsoft.com/office/powerpoint/2010/main" val="1877938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Machine</a:t>
            </a:r>
            <a:endParaRPr lang="en-US" dirty="0"/>
          </a:p>
        </p:txBody>
      </p:sp>
      <p:sp>
        <p:nvSpPr>
          <p:cNvPr id="3" name="Content Placeholder 2"/>
          <p:cNvSpPr>
            <a:spLocks noGrp="1"/>
          </p:cNvSpPr>
          <p:nvPr>
            <p:ph idx="1"/>
          </p:nvPr>
        </p:nvSpPr>
        <p:spPr/>
        <p:txBody>
          <a:bodyPr/>
          <a:lstStyle/>
          <a:p>
            <a:r>
              <a:rPr lang="en-US" dirty="0" smtClean="0"/>
              <a:t>A device that changes the amount of force exerted, the distance over which a force is exerted, or the direction in which the force is exerted.</a:t>
            </a:r>
            <a:endParaRPr lang="en-US" dirty="0"/>
          </a:p>
        </p:txBody>
      </p:sp>
      <p:pic>
        <p:nvPicPr>
          <p:cNvPr id="4" name="Picture 3" descr="GERARD-S-ALTERNATING-ELECTRIC-MACHINE.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37214" y="3239002"/>
            <a:ext cx="3307241" cy="3313855"/>
          </a:xfrm>
          <a:prstGeom prst="rect">
            <a:avLst/>
          </a:prstGeom>
        </p:spPr>
      </p:pic>
    </p:spTree>
    <p:extLst>
      <p:ext uri="{BB962C8B-B14F-4D97-AF65-F5344CB8AC3E}">
        <p14:creationId xmlns:p14="http://schemas.microsoft.com/office/powerpoint/2010/main" val="2025644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Machine</a:t>
            </a:r>
            <a:endParaRPr lang="en-US" dirty="0"/>
          </a:p>
        </p:txBody>
      </p:sp>
      <p:sp>
        <p:nvSpPr>
          <p:cNvPr id="3" name="Content Placeholder 2"/>
          <p:cNvSpPr>
            <a:spLocks noGrp="1"/>
          </p:cNvSpPr>
          <p:nvPr>
            <p:ph idx="1"/>
          </p:nvPr>
        </p:nvSpPr>
        <p:spPr/>
        <p:txBody>
          <a:bodyPr>
            <a:normAutofit/>
          </a:bodyPr>
          <a:lstStyle/>
          <a:p>
            <a:r>
              <a:rPr lang="en-US" dirty="0" smtClean="0"/>
              <a:t>A non-motorized device that changes the direction or magnitude of a force. </a:t>
            </a:r>
            <a:endParaRPr lang="en-US" dirty="0"/>
          </a:p>
          <a:p>
            <a:r>
              <a:rPr lang="en-US" dirty="0" smtClean="0"/>
              <a:t>Multiple simples machines work together to make more complex machines. </a:t>
            </a:r>
          </a:p>
        </p:txBody>
      </p:sp>
      <p:pic>
        <p:nvPicPr>
          <p:cNvPr id="4" name="Picture 3" descr="simplemachines.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2437" y="3648751"/>
            <a:ext cx="5370144" cy="3209249"/>
          </a:xfrm>
          <a:prstGeom prst="rect">
            <a:avLst/>
          </a:prstGeom>
        </p:spPr>
      </p:pic>
    </p:spTree>
    <p:extLst>
      <p:ext uri="{BB962C8B-B14F-4D97-AF65-F5344CB8AC3E}">
        <p14:creationId xmlns:p14="http://schemas.microsoft.com/office/powerpoint/2010/main" val="472041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Mechanical Advantage</a:t>
            </a:r>
            <a:endParaRPr lang="en-US" dirty="0"/>
          </a:p>
        </p:txBody>
      </p:sp>
      <p:sp>
        <p:nvSpPr>
          <p:cNvPr id="3" name="Content Placeholder 2"/>
          <p:cNvSpPr>
            <a:spLocks noGrp="1"/>
          </p:cNvSpPr>
          <p:nvPr>
            <p:ph idx="1"/>
          </p:nvPr>
        </p:nvSpPr>
        <p:spPr/>
        <p:txBody>
          <a:bodyPr/>
          <a:lstStyle/>
          <a:p>
            <a:r>
              <a:rPr lang="en-US" dirty="0" smtClean="0"/>
              <a:t>The number of time a machine increases a force exerted on it. </a:t>
            </a:r>
            <a:endParaRPr lang="en-US" dirty="0"/>
          </a:p>
        </p:txBody>
      </p:sp>
      <p:pic>
        <p:nvPicPr>
          <p:cNvPr id="4" name="Picture 3" descr="Topic10_sm_mech_adv1.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02226" y="2629609"/>
            <a:ext cx="4180596" cy="3958372"/>
          </a:xfrm>
          <a:prstGeom prst="rect">
            <a:avLst/>
          </a:prstGeom>
        </p:spPr>
      </p:pic>
    </p:spTree>
    <p:extLst>
      <p:ext uri="{BB962C8B-B14F-4D97-AF65-F5344CB8AC3E}">
        <p14:creationId xmlns:p14="http://schemas.microsoft.com/office/powerpoint/2010/main" val="1985862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Force</a:t>
            </a:r>
            <a:endParaRPr lang="en-US" dirty="0"/>
          </a:p>
        </p:txBody>
      </p:sp>
      <p:sp>
        <p:nvSpPr>
          <p:cNvPr id="3" name="Content Placeholder 2"/>
          <p:cNvSpPr>
            <a:spLocks noGrp="1"/>
          </p:cNvSpPr>
          <p:nvPr>
            <p:ph idx="1"/>
          </p:nvPr>
        </p:nvSpPr>
        <p:spPr/>
        <p:txBody>
          <a:bodyPr/>
          <a:lstStyle/>
          <a:p>
            <a:r>
              <a:rPr lang="en-US" dirty="0" smtClean="0"/>
              <a:t>A push or pull exerted on an object. </a:t>
            </a:r>
            <a:endParaRPr lang="en-US" dirty="0"/>
          </a:p>
        </p:txBody>
      </p:sp>
      <p:pic>
        <p:nvPicPr>
          <p:cNvPr id="4" name="Picture 3" descr="push-and-pul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2185" y="2713992"/>
            <a:ext cx="6528060" cy="3926561"/>
          </a:xfrm>
          <a:prstGeom prst="rect">
            <a:avLst/>
          </a:prstGeom>
        </p:spPr>
      </p:pic>
      <p:pic>
        <p:nvPicPr>
          <p:cNvPr id="5" name="Picture 4" descr="Force.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078021" y="4101896"/>
            <a:ext cx="2065979" cy="2756104"/>
          </a:xfrm>
          <a:prstGeom prst="rect">
            <a:avLst/>
          </a:prstGeom>
        </p:spPr>
      </p:pic>
    </p:spTree>
    <p:extLst>
      <p:ext uri="{BB962C8B-B14F-4D97-AF65-F5344CB8AC3E}">
        <p14:creationId xmlns:p14="http://schemas.microsoft.com/office/powerpoint/2010/main" val="586852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Resistant Force</a:t>
            </a:r>
            <a:endParaRPr lang="en-US" dirty="0"/>
          </a:p>
        </p:txBody>
      </p:sp>
      <p:sp>
        <p:nvSpPr>
          <p:cNvPr id="3" name="Content Placeholder 2"/>
          <p:cNvSpPr>
            <a:spLocks noGrp="1"/>
          </p:cNvSpPr>
          <p:nvPr>
            <p:ph idx="1"/>
          </p:nvPr>
        </p:nvSpPr>
        <p:spPr/>
        <p:txBody>
          <a:bodyPr/>
          <a:lstStyle/>
          <a:p>
            <a:r>
              <a:rPr lang="en-US" dirty="0" smtClean="0"/>
              <a:t>The force which an effort force must overcome in order to do work on an object. </a:t>
            </a:r>
            <a:endParaRPr lang="en-US" dirty="0"/>
          </a:p>
        </p:txBody>
      </p:sp>
      <p:pic>
        <p:nvPicPr>
          <p:cNvPr id="4" name="Picture 3" descr="url-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1348" y="2555788"/>
            <a:ext cx="6022652" cy="4186751"/>
          </a:xfrm>
          <a:prstGeom prst="rect">
            <a:avLst/>
          </a:prstGeom>
        </p:spPr>
      </p:pic>
    </p:spTree>
    <p:extLst>
      <p:ext uri="{BB962C8B-B14F-4D97-AF65-F5344CB8AC3E}">
        <p14:creationId xmlns:p14="http://schemas.microsoft.com/office/powerpoint/2010/main" val="781412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Effort Force</a:t>
            </a:r>
            <a:endParaRPr lang="en-US" dirty="0"/>
          </a:p>
        </p:txBody>
      </p:sp>
      <p:sp>
        <p:nvSpPr>
          <p:cNvPr id="3" name="Content Placeholder 2"/>
          <p:cNvSpPr>
            <a:spLocks noGrp="1"/>
          </p:cNvSpPr>
          <p:nvPr>
            <p:ph idx="1"/>
          </p:nvPr>
        </p:nvSpPr>
        <p:spPr/>
        <p:txBody>
          <a:bodyPr/>
          <a:lstStyle/>
          <a:p>
            <a:r>
              <a:rPr lang="en-US" dirty="0" smtClean="0"/>
              <a:t>The force needed (by a machine) in order to accomplish work on a load. </a:t>
            </a:r>
            <a:endParaRPr lang="en-US" dirty="0"/>
          </a:p>
        </p:txBody>
      </p:sp>
      <p:pic>
        <p:nvPicPr>
          <p:cNvPr id="5" name="Picture 4" descr="Mechanical-advantage_full_size_landscape.jpg"/>
          <p:cNvPicPr>
            <a:picLocks noChangeAspect="1"/>
          </p:cNvPicPr>
          <p:nvPr/>
        </p:nvPicPr>
        <p:blipFill rotWithShape="1">
          <a:blip r:embed="rId2">
            <a:extLst>
              <a:ext uri="{28A0092B-C50C-407E-A947-70E740481C1C}">
                <a14:useLocalDpi xmlns:a14="http://schemas.microsoft.com/office/drawing/2010/main" val="0"/>
              </a:ext>
            </a:extLst>
          </a:blip>
          <a:srcRect b="14582"/>
          <a:stretch/>
        </p:blipFill>
        <p:spPr>
          <a:xfrm>
            <a:off x="1435608" y="2753850"/>
            <a:ext cx="6964846" cy="3962227"/>
          </a:xfrm>
          <a:prstGeom prst="rect">
            <a:avLst/>
          </a:prstGeom>
        </p:spPr>
      </p:pic>
    </p:spTree>
    <p:extLst>
      <p:ext uri="{BB962C8B-B14F-4D97-AF65-F5344CB8AC3E}">
        <p14:creationId xmlns:p14="http://schemas.microsoft.com/office/powerpoint/2010/main" val="1034531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ever.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435608" y="3311651"/>
            <a:ext cx="7092696" cy="3546349"/>
          </a:xfrm>
          <a:prstGeom prst="rect">
            <a:avLst/>
          </a:prstGeom>
        </p:spPr>
      </p:pic>
      <p:sp>
        <p:nvSpPr>
          <p:cNvPr id="2" name="Title 1"/>
          <p:cNvSpPr>
            <a:spLocks noGrp="1"/>
          </p:cNvSpPr>
          <p:nvPr>
            <p:ph type="title"/>
          </p:nvPr>
        </p:nvSpPr>
        <p:spPr/>
        <p:txBody>
          <a:bodyPr/>
          <a:lstStyle/>
          <a:p>
            <a:r>
              <a:rPr lang="en-US" dirty="0" smtClean="0"/>
              <a:t>Simple Machines: Lever</a:t>
            </a:r>
            <a:endParaRPr lang="en-US" dirty="0"/>
          </a:p>
        </p:txBody>
      </p:sp>
      <p:sp>
        <p:nvSpPr>
          <p:cNvPr id="3" name="Content Placeholder 2"/>
          <p:cNvSpPr>
            <a:spLocks noGrp="1"/>
          </p:cNvSpPr>
          <p:nvPr>
            <p:ph idx="1"/>
          </p:nvPr>
        </p:nvSpPr>
        <p:spPr>
          <a:xfrm>
            <a:off x="1118416" y="1447800"/>
            <a:ext cx="8025584" cy="2343769"/>
          </a:xfrm>
        </p:spPr>
        <p:txBody>
          <a:bodyPr>
            <a:normAutofit/>
          </a:bodyPr>
          <a:lstStyle/>
          <a:p>
            <a:r>
              <a:rPr lang="en-US" sz="2800" dirty="0" smtClean="0"/>
              <a:t>A rigid </a:t>
            </a:r>
            <a:r>
              <a:rPr lang="en-US" sz="2800" dirty="0"/>
              <a:t>bar pivoted on a fixed </a:t>
            </a:r>
            <a:r>
              <a:rPr lang="en-US" sz="2800" dirty="0" smtClean="0"/>
              <a:t>point, used </a:t>
            </a:r>
            <a:r>
              <a:rPr lang="en-US" sz="2800" dirty="0"/>
              <a:t>to transmit force, as in raising or moving a weight at one end by pushing down on the </a:t>
            </a:r>
            <a:r>
              <a:rPr lang="en-US" sz="2800" dirty="0" smtClean="0"/>
              <a:t>other.  A </a:t>
            </a:r>
            <a:r>
              <a:rPr lang="en-US" sz="2800" dirty="0"/>
              <a:t>projecting handle used to adjust or operate a mechanism</a:t>
            </a:r>
            <a:r>
              <a:rPr lang="en-US" sz="2800" dirty="0" smtClean="0"/>
              <a:t>.</a:t>
            </a:r>
          </a:p>
        </p:txBody>
      </p:sp>
    </p:spTree>
    <p:extLst>
      <p:ext uri="{BB962C8B-B14F-4D97-AF65-F5344CB8AC3E}">
        <p14:creationId xmlns:p14="http://schemas.microsoft.com/office/powerpoint/2010/main" val="4451534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244</TotalTime>
  <Words>570</Words>
  <Application>Microsoft Office PowerPoint</Application>
  <PresentationFormat>On-screen Show (4:3)</PresentationFormat>
  <Paragraphs>50</Paragraphs>
  <Slides>22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Gill Sans MT</vt:lpstr>
      <vt:lpstr>Roboto</vt:lpstr>
      <vt:lpstr>Verdana</vt:lpstr>
      <vt:lpstr>Wingdings 2</vt:lpstr>
      <vt:lpstr>Solstice</vt:lpstr>
      <vt:lpstr>Simple Machines </vt:lpstr>
      <vt:lpstr>Work</vt:lpstr>
      <vt:lpstr>Machine</vt:lpstr>
      <vt:lpstr>Simple Machine</vt:lpstr>
      <vt:lpstr>Mechanical Advantage</vt:lpstr>
      <vt:lpstr>Force</vt:lpstr>
      <vt:lpstr>Resistant Force</vt:lpstr>
      <vt:lpstr>Effort Force</vt:lpstr>
      <vt:lpstr>Simple Machines: Lever</vt:lpstr>
      <vt:lpstr>Levers Continued</vt:lpstr>
      <vt:lpstr>How Levers Make Work Easier</vt:lpstr>
      <vt:lpstr>Simple Machines: Pulley</vt:lpstr>
      <vt:lpstr>How Pulleys Make Work Easier</vt:lpstr>
      <vt:lpstr>Simple Machines: Wheel and Axle</vt:lpstr>
      <vt:lpstr>How Wheels &amp; Axles Make Work Easier</vt:lpstr>
      <vt:lpstr>Simple Machines: Inclined Plane /       Ramp</vt:lpstr>
      <vt:lpstr>How Inclined Planes / Ramps Make Work Easier</vt:lpstr>
      <vt:lpstr>Simple Machines: Wedge</vt:lpstr>
      <vt:lpstr>How Wedges Make Work Easier</vt:lpstr>
      <vt:lpstr>Simple Machines: Screw</vt:lpstr>
      <vt:lpstr>How Screws Make Work Easier</vt:lpstr>
      <vt:lpstr>Compound Machine: Gears</vt:lpstr>
    </vt:vector>
  </TitlesOfParts>
  <Company>O'Brien Middle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Simple Machines </dc:title>
  <dc:creator>Michelle Habdas</dc:creator>
  <cp:lastModifiedBy>Taylor, Christina</cp:lastModifiedBy>
  <cp:revision>14</cp:revision>
  <dcterms:created xsi:type="dcterms:W3CDTF">2013-10-24T16:31:57Z</dcterms:created>
  <dcterms:modified xsi:type="dcterms:W3CDTF">2017-04-19T14:34:47Z</dcterms:modified>
</cp:coreProperties>
</file>