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4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2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0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4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B3DE-DA8E-4CC4-BD6E-A3BEEA07736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924C-3E44-469B-918D-CBA413A8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Friction </a:t>
            </a:r>
            <a:r>
              <a:rPr lang="en-US" smtClean="0"/>
              <a:t>and Gravity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8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</a:p>
          <a:p>
            <a:r>
              <a:rPr lang="en-US" dirty="0" smtClean="0"/>
              <a:t>Sliding</a:t>
            </a:r>
          </a:p>
          <a:p>
            <a:r>
              <a:rPr lang="en-US" dirty="0" smtClean="0"/>
              <a:t>Rolling</a:t>
            </a:r>
          </a:p>
          <a:p>
            <a:r>
              <a:rPr lang="en-US" dirty="0" smtClean="0"/>
              <a:t>Fluid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430" y="2008322"/>
            <a:ext cx="4257568" cy="4160003"/>
          </a:xfrm>
        </p:spPr>
        <p:txBody>
          <a:bodyPr/>
          <a:lstStyle/>
          <a:p>
            <a:r>
              <a:rPr lang="en-US" dirty="0" smtClean="0"/>
              <a:t>The friction that acts on objects that are not moving.</a:t>
            </a:r>
          </a:p>
          <a:p>
            <a:endParaRPr lang="en-US" dirty="0"/>
          </a:p>
          <a:p>
            <a:r>
              <a:rPr lang="en-US" dirty="0" smtClean="0"/>
              <a:t>Because of static friction, you must use extra force to start the motion of stationary objects.</a:t>
            </a:r>
            <a:endParaRPr lang="en-US" dirty="0"/>
          </a:p>
        </p:txBody>
      </p:sp>
      <p:pic>
        <p:nvPicPr>
          <p:cNvPr id="2050" name="Picture 2" descr="http://www.teamskyline.com/productImages/411301_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558" y="221625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3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30278"/>
            <a:ext cx="3498742" cy="41470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occurs when two solid surfaces slide over each other.</a:t>
            </a:r>
          </a:p>
          <a:p>
            <a:endParaRPr lang="en-US" dirty="0"/>
          </a:p>
          <a:p>
            <a:r>
              <a:rPr lang="en-US" dirty="0" smtClean="0"/>
              <a:t>When you go to stop your bicycle with the hand breaks, the rubber pads will slide against the tire surfaces. This will cause the wheels to slow and eventually stop.</a:t>
            </a:r>
            <a:endParaRPr lang="en-US" dirty="0"/>
          </a:p>
        </p:txBody>
      </p:sp>
      <p:pic>
        <p:nvPicPr>
          <p:cNvPr id="3074" name="Picture 2" descr="C:\Users\kmaldonado\AppData\Local\Microsoft\Windows\Temporary Internet Files\Content.IE5\C2R325PP\MC900437934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909" y="2030278"/>
            <a:ext cx="3665193" cy="385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9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2209800"/>
            <a:ext cx="3715719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takes place when an object rolls across a surface.</a:t>
            </a:r>
          </a:p>
          <a:p>
            <a:endParaRPr lang="en-US" dirty="0"/>
          </a:p>
          <a:p>
            <a:r>
              <a:rPr lang="en-US" dirty="0" smtClean="0"/>
              <a:t>This friction is important for engineers who design skates, skateboards, and bikes.</a:t>
            </a:r>
            <a:endParaRPr lang="en-US" dirty="0"/>
          </a:p>
        </p:txBody>
      </p:sp>
      <p:pic>
        <p:nvPicPr>
          <p:cNvPr id="4098" name="Picture 2" descr="C:\Users\kmaldonado\AppData\Local\Microsoft\Windows\Temporary Internet Files\Content.IE5\ZMHWT5DO\MC900436045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77" y="1645175"/>
            <a:ext cx="2154722" cy="228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maldonado\AppData\Local\Microsoft\Windows\Temporary Internet Files\Content.IE5\0VBLPD88\MC90043604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647" y="3929890"/>
            <a:ext cx="2492307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59797"/>
            <a:ext cx="3514241" cy="44015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occurs when a solid object moves through a fluid.</a:t>
            </a:r>
          </a:p>
          <a:p>
            <a:endParaRPr lang="en-US" dirty="0"/>
          </a:p>
          <a:p>
            <a:r>
              <a:rPr lang="en-US" dirty="0" smtClean="0"/>
              <a:t>This is why the parts of machines that slide over each other are often bathed in oil.	</a:t>
            </a:r>
          </a:p>
          <a:p>
            <a:pPr lvl="1"/>
            <a:r>
              <a:rPr lang="en-US" dirty="0" smtClean="0"/>
              <a:t>The solid parts move through the fluid instead of sliding against each other.</a:t>
            </a:r>
            <a:endParaRPr lang="en-US" dirty="0"/>
          </a:p>
        </p:txBody>
      </p:sp>
      <p:pic>
        <p:nvPicPr>
          <p:cNvPr id="5122" name="Picture 2" descr="C:\Users\kmaldonado\AppData\Local\Microsoft\Windows\Temporary Internet Files\Content.IE5\C2R325PP\MP900400481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73" y="229951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Isaac Newton concluded that a force acts to pull objects straight down toward the center of Earth. </a:t>
            </a:r>
          </a:p>
          <a:p>
            <a:endParaRPr lang="en-US" dirty="0"/>
          </a:p>
          <a:p>
            <a:r>
              <a:rPr lang="en-US" dirty="0" smtClean="0"/>
              <a:t>Gravity is the force that pulls objects toward each other.</a:t>
            </a:r>
            <a:endParaRPr lang="en-US" dirty="0"/>
          </a:p>
        </p:txBody>
      </p:sp>
      <p:pic>
        <p:nvPicPr>
          <p:cNvPr id="6146" name="Picture 2" descr="C:\Users\kmaldonado\AppData\Local\Microsoft\Windows\Temporary Internet Files\Content.IE5\ZMHWT5DO\MC900083521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815" y="265059"/>
            <a:ext cx="1593799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20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realized that gravity acts everywhere in the universe, not just on Earth.</a:t>
            </a:r>
          </a:p>
          <a:p>
            <a:pPr lvl="1"/>
            <a:r>
              <a:rPr lang="en-US" dirty="0" smtClean="0"/>
              <a:t>Apples fall from trees.</a:t>
            </a:r>
          </a:p>
          <a:p>
            <a:pPr lvl="1"/>
            <a:r>
              <a:rPr lang="en-US" dirty="0" smtClean="0"/>
              <a:t>Keeps the moon orbiting Earth.</a:t>
            </a:r>
          </a:p>
          <a:p>
            <a:pPr lvl="1"/>
            <a:r>
              <a:rPr lang="en-US" dirty="0" smtClean="0"/>
              <a:t>Keeps all the planets in our solar system orbiting around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4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the law of universal gravitation.</a:t>
            </a:r>
          </a:p>
          <a:p>
            <a:pPr lvl="1"/>
            <a:r>
              <a:rPr lang="en-US" dirty="0" smtClean="0"/>
              <a:t>Forces of gravity acts between all objects in the universe and attract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9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factors affect the gravitational attraction between objects:</a:t>
            </a:r>
          </a:p>
          <a:p>
            <a:pPr lvl="1"/>
            <a:r>
              <a:rPr lang="en-US" dirty="0" smtClean="0"/>
              <a:t>Mass</a:t>
            </a:r>
          </a:p>
          <a:p>
            <a:pPr lvl="1"/>
            <a:r>
              <a:rPr lang="en-US" dirty="0" smtClean="0"/>
              <a:t>Distance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is the measure of the amount of matter in an object.	</a:t>
            </a:r>
          </a:p>
          <a:p>
            <a:pPr lvl="1"/>
            <a:r>
              <a:rPr lang="en-US" dirty="0" smtClean="0"/>
              <a:t>SI unit is the kilogram.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and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you jump on a sled on the side of a snow-covered hill?</a:t>
            </a:r>
          </a:p>
          <a:p>
            <a:endParaRPr lang="en-US" dirty="0"/>
          </a:p>
          <a:p>
            <a:r>
              <a:rPr lang="en-US" dirty="0" smtClean="0"/>
              <a:t>What happens at the bottom of the hill? Does the sled keep sliding?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8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mass an object has, the greater its gravitational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farther apart two objects are, the lesser the gravitational force between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is sometimes confused with weight.</a:t>
            </a:r>
          </a:p>
          <a:p>
            <a:pPr lvl="1"/>
            <a:r>
              <a:rPr lang="en-US" dirty="0" smtClean="0"/>
              <a:t>Weight is the measure of gravitational force exerted on an object.</a:t>
            </a:r>
          </a:p>
          <a:p>
            <a:pPr lvl="1"/>
            <a:r>
              <a:rPr lang="en-US" dirty="0" smtClean="0"/>
              <a:t>So when you step on the scale, you are determining the gravitational force Earth is exerting on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varies with the strength of the gravitational force but mass doesn’t.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Astronaut in Spacesuit:</a:t>
            </a:r>
          </a:p>
          <a:p>
            <a:pPr lvl="3"/>
            <a:r>
              <a:rPr lang="en-US" dirty="0" smtClean="0"/>
              <a:t>Weight on moon: 270 N</a:t>
            </a:r>
          </a:p>
          <a:p>
            <a:pPr lvl="3"/>
            <a:r>
              <a:rPr lang="en-US" dirty="0" smtClean="0"/>
              <a:t>Weight on Earth: 1617 N</a:t>
            </a:r>
          </a:p>
          <a:p>
            <a:pPr lvl="3"/>
            <a:r>
              <a:rPr lang="en-US" dirty="0" smtClean="0"/>
              <a:t>Mass on moon: 165 kg</a:t>
            </a:r>
          </a:p>
          <a:p>
            <a:pPr lvl="3"/>
            <a:r>
              <a:rPr lang="en-US" dirty="0" smtClean="0"/>
              <a:t>Mass on Earth: 165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only force acting on an object is gravity, the object is said to be in free fall. </a:t>
            </a:r>
          </a:p>
          <a:p>
            <a:r>
              <a:rPr lang="en-US" dirty="0" smtClean="0"/>
              <a:t>This object will accelerate.</a:t>
            </a:r>
          </a:p>
          <a:p>
            <a:endParaRPr lang="en-US" dirty="0" smtClean="0"/>
          </a:p>
          <a:p>
            <a:r>
              <a:rPr lang="en-US" dirty="0" smtClean="0"/>
              <a:t>In free fall, the force of gravity is an unbalanced force, which causes the object to accelerate.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it may seem hard to believe at first, all objects in free fall accelerate at the same rate regardless of their masses.</a:t>
            </a:r>
          </a:p>
          <a:p>
            <a:endParaRPr lang="en-US" dirty="0"/>
          </a:p>
          <a:p>
            <a:r>
              <a:rPr lang="en-US" dirty="0" smtClean="0"/>
              <a:t>Near the surface of Earth, the acceleration due to gravity is 9.8 m/s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2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fact that all objects are supposed to fall at the same rate, you know that this is not always the case.</a:t>
            </a:r>
          </a:p>
          <a:p>
            <a:endParaRPr lang="en-US" dirty="0"/>
          </a:p>
          <a:p>
            <a:r>
              <a:rPr lang="en-US" dirty="0" smtClean="0"/>
              <a:t>For example, an oak leaf flutters slowly to the ground, while an acorn drops straight down.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falling through air experience a type of fluid friction called air resistance.</a:t>
            </a:r>
          </a:p>
          <a:p>
            <a:pPr lvl="1"/>
            <a:r>
              <a:rPr lang="en-US" dirty="0" smtClean="0"/>
              <a:t>This is the upward force exerted on a falling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with greater surface area experience more air resistance.</a:t>
            </a:r>
            <a:endParaRPr lang="en-US" dirty="0"/>
          </a:p>
        </p:txBody>
      </p:sp>
      <p:pic>
        <p:nvPicPr>
          <p:cNvPr id="7170" name="Picture 2" descr="C:\Users\kmaldonado\AppData\Local\Microsoft\Windows\Temporary Internet Files\Content.IE5\ZMHWT5DO\MP900430997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773" y="3673099"/>
            <a:ext cx="2332828" cy="235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maldonado\AppData\Local\Microsoft\Windows\Temporary Internet Files\Content.IE5\13BSH0IP\MC90028090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512" y="3494868"/>
            <a:ext cx="1727703" cy="235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 resistance increases with velocity.</a:t>
            </a:r>
          </a:p>
          <a:p>
            <a:endParaRPr lang="en-US" dirty="0"/>
          </a:p>
          <a:p>
            <a:r>
              <a:rPr lang="en-US" dirty="0" smtClean="0"/>
              <a:t>As a falling object speeds up, the force of air resistance becomes greater and greater.</a:t>
            </a:r>
          </a:p>
          <a:p>
            <a:endParaRPr lang="en-US" dirty="0"/>
          </a:p>
          <a:p>
            <a:r>
              <a:rPr lang="en-US" dirty="0" smtClean="0"/>
              <a:t>Eventually, the falling object will fall fast enough that the upward force of air resistance becomes equal to the downward force of gravity acting on the object.</a:t>
            </a:r>
          </a:p>
          <a:p>
            <a:pPr lvl="1"/>
            <a:r>
              <a:rPr lang="en-US" dirty="0" smtClean="0"/>
              <a:t>They are balanced.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1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the sled’s motion change on the side of the hill and then again at the bottom?</a:t>
            </a:r>
          </a:p>
          <a:p>
            <a:endParaRPr lang="en-US" dirty="0"/>
          </a:p>
          <a:p>
            <a:r>
              <a:rPr lang="en-US" dirty="0" smtClean="0"/>
              <a:t>Unbalanced forces act on the sled.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greatest velocity a falling object reaches is called terminal velocity. </a:t>
            </a:r>
          </a:p>
          <a:p>
            <a:endParaRPr lang="en-US" dirty="0"/>
          </a:p>
          <a:p>
            <a:r>
              <a:rPr lang="en-US" dirty="0" smtClean="0"/>
              <a:t>This is reached when the force of air resistance equals the weight of the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force of gravity causes the sled to accelerate down the hill.</a:t>
            </a:r>
          </a:p>
          <a:p>
            <a:endParaRPr lang="en-US" dirty="0"/>
          </a:p>
          <a:p>
            <a:r>
              <a:rPr lang="en-US" dirty="0" smtClean="0"/>
              <a:t>The force of friction eventually causes the sled to stop.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4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force that two surfaces exert on each other when they rub against each other is called friction.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5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a smooth surface produces less friction than rough surfaces.</a:t>
            </a:r>
          </a:p>
          <a:p>
            <a:endParaRPr lang="en-US" dirty="0"/>
          </a:p>
          <a:p>
            <a:r>
              <a:rPr lang="en-US" dirty="0" smtClean="0"/>
              <a:t>The strength of the force of friction depends on two factors:</a:t>
            </a:r>
          </a:p>
          <a:p>
            <a:pPr lvl="1"/>
            <a:r>
              <a:rPr lang="en-US" dirty="0" smtClean="0"/>
              <a:t>How hard the surfaces push together</a:t>
            </a:r>
          </a:p>
          <a:p>
            <a:pPr lvl="1"/>
            <a:r>
              <a:rPr lang="en-US" dirty="0" smtClean="0"/>
              <a:t>The types of surfaces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2743200"/>
            <a:ext cx="3653725" cy="3124200"/>
          </a:xfrm>
        </p:spPr>
        <p:txBody>
          <a:bodyPr/>
          <a:lstStyle/>
          <a:p>
            <a:r>
              <a:rPr lang="en-US" dirty="0" smtClean="0"/>
              <a:t>This water skier gets a fast ride because there is very little friction between her skis and the water.</a:t>
            </a:r>
            <a:endParaRPr lang="en-US" dirty="0"/>
          </a:p>
        </p:txBody>
      </p:sp>
      <p:pic>
        <p:nvPicPr>
          <p:cNvPr id="1028" name="Picture 4" descr="C:\Users\kmaldonado\AppData\Local\Microsoft\Windows\Temporary Internet Files\Content.IE5\13BSH0IP\MC900231459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18" y="1908199"/>
            <a:ext cx="3439566" cy="304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 also increases if surfaces push hard against each other.</a:t>
            </a:r>
          </a:p>
          <a:p>
            <a:pPr lvl="1"/>
            <a:r>
              <a:rPr lang="en-US" dirty="0" smtClean="0"/>
              <a:t>If you rub your hands together forcefully, there is more friction than if you rub them together lightly.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0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even the smoothest objects will have irregular, bumpy surfaces.</a:t>
            </a:r>
          </a:p>
          <a:p>
            <a:endParaRPr lang="en-US" dirty="0"/>
          </a:p>
          <a:p>
            <a:r>
              <a:rPr lang="en-US" dirty="0" smtClean="0"/>
              <a:t>When the irregularities of one surface come in contact with another surface, friction will occur.</a:t>
            </a:r>
          </a:p>
          <a:p>
            <a:pPr lvl="1"/>
            <a:r>
              <a:rPr lang="en-US" dirty="0" smtClean="0"/>
              <a:t>Without friction, a moving object might not stop until it hits another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Widescreen</PresentationFormat>
  <Paragraphs>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Friction and Gravity </vt:lpstr>
      <vt:lpstr>Friction and 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Friction</vt:lpstr>
      <vt:lpstr>Static Friction</vt:lpstr>
      <vt:lpstr>Sliding Friction</vt:lpstr>
      <vt:lpstr>Rolling Friction</vt:lpstr>
      <vt:lpstr>Fluid Friction</vt:lpstr>
      <vt:lpstr>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and Gravity </dc:title>
  <dc:creator>Taylor, Christina</dc:creator>
  <cp:lastModifiedBy>Taylor, Christina</cp:lastModifiedBy>
  <cp:revision>1</cp:revision>
  <dcterms:created xsi:type="dcterms:W3CDTF">2017-02-06T15:34:17Z</dcterms:created>
  <dcterms:modified xsi:type="dcterms:W3CDTF">2017-02-06T15:34:44Z</dcterms:modified>
</cp:coreProperties>
</file>