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FE4EDB5D-4462-FC4B-B2BE-7465A92C4C45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3DD5AB2-EE03-5243-BB05-A7A1556E466D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Making lots of ATP!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0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of cellular respiration: ETC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Electron Transport Chain!  </a:t>
            </a:r>
          </a:p>
          <a:p>
            <a:r>
              <a:rPr lang="en-US" dirty="0" smtClean="0"/>
              <a:t>This happens in the inner membrane of the mitochondria.</a:t>
            </a:r>
          </a:p>
          <a:p>
            <a:r>
              <a:rPr lang="en-US" dirty="0" smtClean="0"/>
              <a:t>This is where the majority of ATP are produced</a:t>
            </a:r>
          </a:p>
          <a:p>
            <a:r>
              <a:rPr lang="en-US" dirty="0" smtClean="0"/>
              <a:t>Step 1: </a:t>
            </a:r>
            <a:r>
              <a:rPr lang="en-US" dirty="0" err="1" smtClean="0"/>
              <a:t>Hydrogens</a:t>
            </a:r>
            <a:r>
              <a:rPr lang="en-US" dirty="0" smtClean="0"/>
              <a:t> are stripped from NADH and FADH</a:t>
            </a:r>
            <a:r>
              <a:rPr lang="en-US" baseline="-25000" dirty="0" smtClean="0"/>
              <a:t>2,</a:t>
            </a:r>
            <a:r>
              <a:rPr lang="en-US" dirty="0" smtClean="0"/>
              <a:t> which means that H</a:t>
            </a:r>
            <a:r>
              <a:rPr lang="en-US" baseline="30000" dirty="0" smtClean="0"/>
              <a:t>+</a:t>
            </a:r>
            <a:r>
              <a:rPr lang="en-US" dirty="0" smtClean="0"/>
              <a:t> ions and electrons are released.</a:t>
            </a:r>
            <a:endParaRPr lang="en-US" baseline="-25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9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Step 2: H</a:t>
            </a:r>
            <a:r>
              <a:rPr lang="en-US" baseline="30000" dirty="0" smtClean="0"/>
              <a:t>+</a:t>
            </a:r>
            <a:r>
              <a:rPr lang="en-US" dirty="0" smtClean="0"/>
              <a:t> are transported across the inner membrane, against the concentration gradient as the electrons move down the electron transport chain.</a:t>
            </a:r>
          </a:p>
          <a:p>
            <a:r>
              <a:rPr lang="en-US" dirty="0" smtClean="0"/>
              <a:t>Step 3: The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 smtClean="0"/>
              <a:t> flow back through a protein channel and while they do this ADP is converted to ATP (ATP synthase)</a:t>
            </a:r>
          </a:p>
          <a:p>
            <a:r>
              <a:rPr lang="en-US" dirty="0" smtClean="0"/>
              <a:t>Step 4:  Oxygen is split and combines with two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 smtClean="0"/>
              <a:t> and two electrons to make water, which is released as a waste product.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3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pictures!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900776"/>
            <a:ext cx="6273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9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6CO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+ 6H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+ ATP</a:t>
            </a:r>
          </a:p>
          <a:p>
            <a:r>
              <a:rPr lang="en-US" dirty="0" smtClean="0">
                <a:sym typeface="Wingdings"/>
              </a:rPr>
              <a:t>Notice how similar it is to photosynthesis??</a:t>
            </a:r>
          </a:p>
          <a:p>
            <a:r>
              <a:rPr lang="en-US" dirty="0" smtClean="0">
                <a:sym typeface="Wingdings"/>
              </a:rPr>
              <a:t>Yep!  Pretty much the same equation, just backwards!  </a:t>
            </a:r>
          </a:p>
          <a:p>
            <a:r>
              <a:rPr lang="en-US" dirty="0" smtClean="0">
                <a:sym typeface="Wingdings"/>
              </a:rPr>
              <a:t>Notice that oxygen is needed for this process…that means it is </a:t>
            </a:r>
            <a:r>
              <a:rPr lang="en-US" b="1" i="1" dirty="0" smtClean="0">
                <a:sym typeface="Wingdings"/>
              </a:rPr>
              <a:t>aerobic.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6627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Oxygen…or no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Aerobic = needs oxygen</a:t>
            </a:r>
          </a:p>
          <a:p>
            <a:r>
              <a:rPr lang="en-US" dirty="0" smtClean="0"/>
              <a:t>Anaerobic = does not need oxygen</a:t>
            </a:r>
          </a:p>
          <a:p>
            <a:r>
              <a:rPr lang="en-US" dirty="0" smtClean="0"/>
              <a:t>Cellular respiration is considered an aerobic process. </a:t>
            </a:r>
          </a:p>
          <a:p>
            <a:r>
              <a:rPr lang="en-US" dirty="0" smtClean="0"/>
              <a:t>Glycolysis and fermentation are anaerobic processes!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 that glucose made during photosynthesis….</a:t>
            </a:r>
          </a:p>
          <a:p>
            <a:r>
              <a:rPr lang="en-US" dirty="0" smtClean="0"/>
              <a:t>Well, first that glucose has to be split into two smaller molecules called pyruvate.  </a:t>
            </a:r>
            <a:endParaRPr lang="en-US" dirty="0"/>
          </a:p>
          <a:p>
            <a:r>
              <a:rPr lang="en-US" dirty="0" smtClean="0"/>
              <a:t>That process is called glycolysis and takes place in the cytoplasm outside the mitochondria.</a:t>
            </a:r>
          </a:p>
          <a:p>
            <a:r>
              <a:rPr lang="en-US" dirty="0" smtClean="0"/>
              <a:t>Glycolysis provides a net gain of 2 ATP!</a:t>
            </a:r>
          </a:p>
        </p:txBody>
      </p:sp>
    </p:spTree>
    <p:extLst>
      <p:ext uri="{BB962C8B-B14F-4D97-AF65-F5344CB8AC3E}">
        <p14:creationId xmlns:p14="http://schemas.microsoft.com/office/powerpoint/2010/main" val="346825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960165"/>
            <a:ext cx="7716837" cy="1447800"/>
          </a:xfrm>
        </p:spPr>
        <p:txBody>
          <a:bodyPr/>
          <a:lstStyle/>
          <a:p>
            <a:r>
              <a:rPr lang="en-US" dirty="0" smtClean="0"/>
              <a:t>More on Glycolysis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6168" y="4114352"/>
            <a:ext cx="8770519" cy="2071785"/>
          </a:xfrm>
        </p:spPr>
        <p:txBody>
          <a:bodyPr>
            <a:noAutofit/>
          </a:bodyPr>
          <a:lstStyle/>
          <a:p>
            <a:r>
              <a:rPr lang="en-US" sz="1800" dirty="0" smtClean="0"/>
              <a:t>As you can see, two ATP are used to phosphorylate the glucose, which makes it more reactive, and the glucose splits into two molecules.</a:t>
            </a:r>
          </a:p>
          <a:p>
            <a:r>
              <a:rPr lang="en-US" sz="1800" dirty="0" smtClean="0"/>
              <a:t>Then, an enzyme adds two more phosphate groups onto the two three-carbon sugars while NAD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is converted to NADH, and then, in a series of reactions, 4 ATP are made while the sugars are converted to pyruvate.</a:t>
            </a:r>
          </a:p>
          <a:p>
            <a:r>
              <a:rPr lang="en-US" sz="1800" dirty="0" smtClean="0"/>
              <a:t>Glycolysis does not use oxygen…therefore it is anaerobic!</a:t>
            </a:r>
            <a:endParaRPr lang="en-US" sz="1800" dirty="0"/>
          </a:p>
        </p:txBody>
      </p:sp>
      <p:pic>
        <p:nvPicPr>
          <p:cNvPr id="6" name="Picture 6" descr="bhspe-020405-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229079"/>
            <a:ext cx="8343900" cy="17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of Cellular Respiration: Krebs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AKA: Citric Acid Cycle and takes place in the matrix (kind of like the cytoplasm of the mitochondria)</a:t>
            </a:r>
          </a:p>
          <a:p>
            <a:r>
              <a:rPr lang="en-US" dirty="0" smtClean="0"/>
              <a:t>Step 1: pyruvate is broken down into CO</a:t>
            </a:r>
            <a:r>
              <a:rPr lang="en-US" baseline="-25000" dirty="0" smtClean="0"/>
              <a:t>2</a:t>
            </a:r>
            <a:r>
              <a:rPr lang="en-US" dirty="0" smtClean="0"/>
              <a:t> and a two-carbon molecule.  CO</a:t>
            </a:r>
            <a:r>
              <a:rPr lang="en-US" baseline="-25000" dirty="0" smtClean="0"/>
              <a:t>2</a:t>
            </a:r>
            <a:r>
              <a:rPr lang="en-US" dirty="0" smtClean="0"/>
              <a:t> is released from the mitochondria. NAD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NADH</a:t>
            </a:r>
          </a:p>
          <a:p>
            <a:r>
              <a:rPr lang="en-US" dirty="0" smtClean="0">
                <a:sym typeface="Wingdings"/>
              </a:rPr>
              <a:t>Step 2: coenzyme A bonds to the two-carbon molecule that was just made.  This enters the Krebs cycle.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36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Krebs cycle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3" y="3012141"/>
            <a:ext cx="8710274" cy="36602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 3: the two-carbon molecule is transferred from the coenzyme A to a four-carbon molecule to make citric acid (hence the citric acid cycle) Coenzyme A goes back to step 2 </a:t>
            </a:r>
          </a:p>
          <a:p>
            <a:r>
              <a:rPr lang="en-US" dirty="0" smtClean="0"/>
              <a:t> Step 4: CO</a:t>
            </a:r>
            <a:r>
              <a:rPr lang="en-US" baseline="-25000" dirty="0" smtClean="0"/>
              <a:t>2</a:t>
            </a:r>
            <a:r>
              <a:rPr lang="en-US" dirty="0" smtClean="0"/>
              <a:t> is broken off of the citric acid, NADH is formed, and the 5-carbon molecule moves on.</a:t>
            </a:r>
          </a:p>
          <a:p>
            <a:r>
              <a:rPr lang="en-US" dirty="0" smtClean="0"/>
              <a:t>Step 5: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is broken off of the citric acid, NADH is formed, and the </a:t>
            </a:r>
            <a:r>
              <a:rPr lang="en-US" dirty="0" smtClean="0"/>
              <a:t>4-</a:t>
            </a:r>
            <a:r>
              <a:rPr lang="en-US" dirty="0"/>
              <a:t>carbon molecule moves 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Step 6: The 4-carbon molecule is re-arranged so that it is again used in step 2 to make more citric acid!  NADH and FADH are formed.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Gotta</a:t>
            </a:r>
            <a:r>
              <a:rPr lang="en-US" dirty="0" smtClean="0"/>
              <a:t> love</a:t>
            </a:r>
            <a:br>
              <a:rPr lang="en-US" dirty="0" smtClean="0"/>
            </a:br>
            <a:r>
              <a:rPr lang="en-US" dirty="0" smtClean="0"/>
              <a:t> pictures!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140" y="1371600"/>
            <a:ext cx="4897356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3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glucose, we go through two turns of the </a:t>
            </a:r>
            <a:r>
              <a:rPr lang="en-US" dirty="0" err="1" smtClean="0"/>
              <a:t>Kreb’s</a:t>
            </a:r>
            <a:r>
              <a:rPr lang="en-US" dirty="0" smtClean="0"/>
              <a:t> cycle. </a:t>
            </a:r>
          </a:p>
          <a:p>
            <a:r>
              <a:rPr lang="en-US" dirty="0" smtClean="0"/>
              <a:t>3 molecules of CO</a:t>
            </a:r>
            <a:r>
              <a:rPr lang="en-US" baseline="-25000" dirty="0" smtClean="0"/>
              <a:t>2</a:t>
            </a:r>
            <a:r>
              <a:rPr lang="en-US" dirty="0" smtClean="0"/>
              <a:t> are released in each turn</a:t>
            </a:r>
          </a:p>
          <a:p>
            <a:r>
              <a:rPr lang="en-US" dirty="0" smtClean="0"/>
              <a:t>1 molecule of ATP is made in each turn</a:t>
            </a:r>
          </a:p>
          <a:p>
            <a:r>
              <a:rPr lang="en-US" dirty="0" smtClean="0"/>
              <a:t>4 molecules of NADH go to the ETC</a:t>
            </a:r>
          </a:p>
          <a:p>
            <a:r>
              <a:rPr lang="en-US" dirty="0" smtClean="0"/>
              <a:t>1 molecule of FADH</a:t>
            </a:r>
            <a:r>
              <a:rPr lang="en-US" baseline="-25000" dirty="0" smtClean="0"/>
              <a:t>2</a:t>
            </a:r>
            <a:r>
              <a:rPr lang="en-US" dirty="0" smtClean="0"/>
              <a:t> goes to the ETC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6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148</TotalTime>
  <Words>615</Words>
  <Application>Microsoft Macintosh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Cellular Respiration</vt:lpstr>
      <vt:lpstr>Chemical Equation</vt:lpstr>
      <vt:lpstr>Oxygen…or no oxygen</vt:lpstr>
      <vt:lpstr>First things first</vt:lpstr>
      <vt:lpstr>More on Glycolysis</vt:lpstr>
      <vt:lpstr>Part 1 of Cellular Respiration: Krebs Cycle</vt:lpstr>
      <vt:lpstr>Krebs cycle continued</vt:lpstr>
      <vt:lpstr>Gotta love  pictures!</vt:lpstr>
      <vt:lpstr>Summary of Kreb’s Cycle</vt:lpstr>
      <vt:lpstr>Part 2 of cellular respiration: ETC</vt:lpstr>
      <vt:lpstr>ETC continued</vt:lpstr>
      <vt:lpstr>More pictures!</vt:lpstr>
    </vt:vector>
  </TitlesOfParts>
  <Company>Swope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Christina Thee</dc:creator>
  <cp:lastModifiedBy>Christina Thee</cp:lastModifiedBy>
  <cp:revision>8</cp:revision>
  <dcterms:created xsi:type="dcterms:W3CDTF">2012-11-20T01:42:02Z</dcterms:created>
  <dcterms:modified xsi:type="dcterms:W3CDTF">2012-11-20T04:10:28Z</dcterms:modified>
</cp:coreProperties>
</file>