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2" r:id="rId7"/>
    <p:sldId id="266" r:id="rId8"/>
    <p:sldId id="264" r:id="rId9"/>
    <p:sldId id="267" r:id="rId10"/>
    <p:sldId id="265" r:id="rId11"/>
    <p:sldId id="261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7" d="100"/>
          <a:sy n="107" d="100"/>
        </p:scale>
        <p:origin x="-78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3776" y="3776472"/>
            <a:ext cx="7196328" cy="147002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3776" y="5257800"/>
            <a:ext cx="7196328" cy="98755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Font typeface="Wingdings 2" pitchFamily="18" charset="2"/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4267200"/>
            <a:ext cx="7612063" cy="1100138"/>
          </a:xfrm>
        </p:spPr>
        <p:txBody>
          <a:bodyPr anchor="b"/>
          <a:lstStyle>
            <a:lvl1pPr algn="ctr">
              <a:defRPr sz="4400" b="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4040">
            <a:off x="1779080" y="450465"/>
            <a:ext cx="5486400" cy="3626214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ts val="2000"/>
              </a:spcBef>
              <a:buFont typeface="Wingdings 2" pitchFamily="18" charset="2"/>
              <a:buNone/>
              <a:defRPr sz="1800" kern="1200">
                <a:solidFill>
                  <a:schemeClr val="bg1"/>
                </a:solidFill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5175" y="5443538"/>
            <a:ext cx="7612063" cy="804862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effectLst>
                  <a:outerShdw blurRad="63500" dist="50800" dir="2700000" algn="tl" rotWithShape="0">
                    <a:prstClr val="black">
                      <a:alpha val="50000"/>
                    </a:prstClr>
                  </a:outerShdw>
                </a:effectLst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4"/>
          </p:nvPr>
        </p:nvSpPr>
        <p:spPr>
          <a:xfrm rot="307655">
            <a:off x="4082874" y="3187732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72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 rot="21414752">
            <a:off x="4623469" y="338031"/>
            <a:ext cx="4141140" cy="288137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88900" dist="25400" dir="5400000" sx="101000" sy="101000" algn="t" rotWithShape="0">
              <a:prstClr val="black">
                <a:alpha val="50000"/>
              </a:prst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57200"/>
            <a:ext cx="1497106" cy="58102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6888" y="457200"/>
            <a:ext cx="6513511" cy="58102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6889" y="3774328"/>
            <a:ext cx="7199311" cy="1470025"/>
          </a:xfrm>
        </p:spPr>
        <p:txBody>
          <a:bodyPr anchor="b" anchorCtr="0"/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6888" y="5257800"/>
            <a:ext cx="7199312" cy="9906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2"/>
          </p:nvPr>
        </p:nvSpPr>
        <p:spPr>
          <a:xfrm rot="504148">
            <a:off x="4493544" y="555043"/>
            <a:ext cx="4142460" cy="3085398"/>
          </a:xfrm>
          <a:solidFill>
            <a:srgbClr val="FFFFFF">
              <a:shade val="85000"/>
            </a:srgbClr>
          </a:solidFill>
          <a:ln w="381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5" y="2236694"/>
            <a:ext cx="7612063" cy="1362075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3617259"/>
            <a:ext cx="7612063" cy="1500187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None/>
              <a:defRPr sz="180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5175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7" y="2084388"/>
            <a:ext cx="3657600" cy="41830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4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174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9637" y="1687512"/>
            <a:ext cx="3657600" cy="903288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7" y="2649071"/>
            <a:ext cx="3657600" cy="360829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946" y="381000"/>
            <a:ext cx="3250360" cy="16319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5800" y="381000"/>
            <a:ext cx="4149725" cy="588645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946" y="2084389"/>
            <a:ext cx="3250360" cy="3935412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 algn="ctr" defTabSz="914400" rtl="0" eaLnBrk="1" latinLnBrk="0" hangingPunct="1">
              <a:spcBef>
                <a:spcPts val="600"/>
              </a:spcBef>
              <a:buNone/>
              <a:defRPr sz="1800" b="0" kern="1200">
                <a:solidFill>
                  <a:schemeClr val="tx2"/>
                </a:solidFill>
                <a:effectLst>
                  <a:outerShdw blurRad="50800" dist="254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495800" y="6356350"/>
            <a:ext cx="1143000" cy="365125"/>
          </a:xfrm>
        </p:spPr>
        <p:txBody>
          <a:bodyPr/>
          <a:lstStyle>
            <a:lvl1pPr algn="l">
              <a:defRPr/>
            </a:lvl1pPr>
          </a:lstStyle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791200" y="6356350"/>
            <a:ext cx="2895600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967426" y="6356350"/>
            <a:ext cx="533400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5174" y="79468"/>
            <a:ext cx="7612063" cy="141763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175" y="2070846"/>
            <a:ext cx="7612064" cy="41820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03CEC41E-48BD-4881-B6FF-D82EEBBCD904}" type="datetimeFigureOut">
              <a:rPr lang="en-US" smtClean="0"/>
              <a:t>11/13/2012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3753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35635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459A5F39-4CE7-434C-A5CB-50A36345160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2"/>
          </a:solidFill>
          <a:effectLst>
            <a:outerShdw blurRad="50800" dist="25400" dir="2700000" algn="tl" rotWithShape="0">
              <a:schemeClr val="bg1">
                <a:alpha val="40000"/>
              </a:scheme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Font typeface="Wingdings 2" pitchFamily="18" charset="2"/>
        <a:buChar char=""/>
        <a:defRPr sz="24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2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 smtClean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Font typeface="Wingdings 2" pitchFamily="18" charset="2"/>
        <a:buChar char=""/>
        <a:defRPr lang="en-US" sz="1800" kern="1200" dirty="0">
          <a:solidFill>
            <a:schemeClr val="bg1"/>
          </a:solidFill>
          <a:effectLst>
            <a:outerShdw blurRad="63500" dist="50800" dir="2700000" algn="tl" rotWithShape="0">
              <a:prstClr val="black">
                <a:alpha val="50000"/>
              </a:prst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Photosynthesis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6CO</a:t>
            </a:r>
            <a:r>
              <a:rPr lang="en-US" baseline="-25000" dirty="0" smtClean="0"/>
              <a:t>2</a:t>
            </a:r>
            <a:r>
              <a:rPr lang="en-US" dirty="0" smtClean="0"/>
              <a:t> + 6H</a:t>
            </a:r>
            <a:r>
              <a:rPr lang="en-US" baseline="-25000" dirty="0" smtClean="0"/>
              <a:t>2</a:t>
            </a:r>
            <a:r>
              <a:rPr lang="en-US" dirty="0" smtClean="0"/>
              <a:t>O + light energy   </a:t>
            </a:r>
            <a:r>
              <a:rPr lang="en-US" dirty="0" smtClean="0">
                <a:sym typeface="Wingdings"/>
              </a:rPr>
              <a:t>   C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H</a:t>
            </a:r>
            <a:r>
              <a:rPr lang="en-US" baseline="-25000" dirty="0" smtClean="0">
                <a:sym typeface="Wingdings"/>
              </a:rPr>
              <a:t>12</a:t>
            </a:r>
            <a:r>
              <a:rPr lang="en-US" dirty="0" smtClean="0">
                <a:sym typeface="Wingdings"/>
              </a:rPr>
              <a:t>O</a:t>
            </a:r>
            <a:r>
              <a:rPr lang="en-US" baseline="-25000" dirty="0" smtClean="0">
                <a:sym typeface="Wingdings"/>
              </a:rPr>
              <a:t>6</a:t>
            </a:r>
            <a:r>
              <a:rPr lang="en-US" dirty="0" smtClean="0">
                <a:sym typeface="Wingdings"/>
              </a:rPr>
              <a:t> + 6O</a:t>
            </a:r>
            <a:r>
              <a:rPr lang="en-US" baseline="-25000" dirty="0" smtClean="0">
                <a:sym typeface="Wingdings"/>
              </a:rPr>
              <a:t>2</a:t>
            </a:r>
            <a:endParaRPr lang="en-US" baseline="-25000" dirty="0"/>
          </a:p>
        </p:txBody>
      </p:sp>
    </p:spTree>
    <p:extLst>
      <p:ext uri="{BB962C8B-B14F-4D97-AF65-F5344CB8AC3E}">
        <p14:creationId xmlns:p14="http://schemas.microsoft.com/office/powerpoint/2010/main" val="3494546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</a:t>
            </a:r>
            <a:r>
              <a:rPr lang="en-US" dirty="0" err="1" smtClean="0"/>
              <a:t>reactions..picture</a:t>
            </a:r>
            <a:r>
              <a:rPr lang="en-US" dirty="0" smtClean="0"/>
              <a:t> form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65175" y="2070846"/>
            <a:ext cx="2536825" cy="4182035"/>
          </a:xfrm>
        </p:spPr>
        <p:txBody>
          <a:bodyPr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553" y="1744274"/>
            <a:ext cx="8106684" cy="491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7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Calvin cycle 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Step 1 (Carbon fixation): Carbon dioxide is attached to </a:t>
            </a:r>
            <a:r>
              <a:rPr lang="en-US" dirty="0" err="1" smtClean="0"/>
              <a:t>ribulose</a:t>
            </a:r>
            <a:r>
              <a:rPr lang="en-US" dirty="0" smtClean="0"/>
              <a:t> </a:t>
            </a:r>
            <a:r>
              <a:rPr lang="en-US" dirty="0" err="1" smtClean="0"/>
              <a:t>biphosphate</a:t>
            </a:r>
            <a:r>
              <a:rPr lang="en-US" dirty="0" smtClean="0"/>
              <a:t> (</a:t>
            </a:r>
            <a:r>
              <a:rPr lang="en-US" dirty="0" err="1" smtClean="0"/>
              <a:t>RuBP</a:t>
            </a:r>
            <a:r>
              <a:rPr lang="en-US" dirty="0" smtClean="0"/>
              <a:t>, a 5 carbon sugar) by an enzyme called </a:t>
            </a:r>
            <a:r>
              <a:rPr lang="en-US" dirty="0" err="1" smtClean="0"/>
              <a:t>rubisco</a:t>
            </a:r>
            <a:r>
              <a:rPr lang="en-US" dirty="0" smtClean="0"/>
              <a:t> (most abundant protein on Earth).   The molecule formed is very reactive and immediately splits into two molecules of 3-phosphoglycerate.</a:t>
            </a:r>
          </a:p>
          <a:p>
            <a:r>
              <a:rPr lang="en-US" dirty="0" smtClean="0"/>
              <a:t>Step 2 (reduction): A phosphate from ATP is transferred to each 3-phosphoglycerate forming 1,3-biphosphoglycerate.  Then NADPH donates a pair of electrons to the molecule, making glyceraldehyde 3-phosphate (one of the phosphates is removed). One G3P is released from the cycle, the others  move on to the next phase.</a:t>
            </a:r>
          </a:p>
        </p:txBody>
      </p:sp>
    </p:spTree>
    <p:extLst>
      <p:ext uri="{BB962C8B-B14F-4D97-AF65-F5344CB8AC3E}">
        <p14:creationId xmlns:p14="http://schemas.microsoft.com/office/powerpoint/2010/main" val="60627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Calvin cycle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Phase 3 (regeneration of carbon dioxide acceptor, </a:t>
            </a:r>
            <a:r>
              <a:rPr lang="en-US" dirty="0" err="1" smtClean="0"/>
              <a:t>RuBP</a:t>
            </a:r>
            <a:r>
              <a:rPr lang="en-US" dirty="0" smtClean="0"/>
              <a:t>):  3 molecules of ATP and 5 molecules of G3P are rearranged to make three molecules of </a:t>
            </a:r>
            <a:r>
              <a:rPr lang="en-US" dirty="0" err="1" smtClean="0"/>
              <a:t>RuBP</a:t>
            </a:r>
            <a:endParaRPr lang="en-US" dirty="0" smtClean="0"/>
          </a:p>
          <a:p>
            <a:r>
              <a:rPr lang="en-US" dirty="0" smtClean="0"/>
              <a:t>This cycle has to happen three times to make one glucose molecule.  </a:t>
            </a:r>
          </a:p>
          <a:p>
            <a:r>
              <a:rPr lang="en-US" dirty="0" smtClean="0"/>
              <a:t>To make 1 molecule of G3P (two of these are combined to make glucose) it takes 9 ATP and 6 NADPH molecules. (from the light reactions)</a:t>
            </a:r>
          </a:p>
          <a:p>
            <a:r>
              <a:rPr lang="en-US" dirty="0" smtClean="0"/>
              <a:t>The Calvin cycle takes place in the </a:t>
            </a:r>
            <a:r>
              <a:rPr lang="en-US" dirty="0" err="1" smtClean="0"/>
              <a:t>stroma</a:t>
            </a:r>
            <a:r>
              <a:rPr lang="en-US" dirty="0" smtClean="0"/>
              <a:t> of the chloroplast.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03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6842" b="13062"/>
          <a:stretch/>
        </p:blipFill>
        <p:spPr>
          <a:xfrm>
            <a:off x="1400174" y="842234"/>
            <a:ext cx="6401255" cy="550776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440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Photoautotrophs… these are the guys that do photosynthesis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175" y="2070846"/>
            <a:ext cx="3653519" cy="4182035"/>
          </a:xfrm>
        </p:spPr>
        <p:txBody>
          <a:bodyPr/>
          <a:lstStyle/>
          <a:p>
            <a:r>
              <a:rPr lang="en-US" dirty="0" smtClean="0"/>
              <a:t>Photo = light</a:t>
            </a:r>
          </a:p>
          <a:p>
            <a:r>
              <a:rPr lang="en-US" dirty="0" smtClean="0"/>
              <a:t>Auto = self</a:t>
            </a:r>
          </a:p>
          <a:p>
            <a:r>
              <a:rPr lang="en-US" dirty="0" err="1" smtClean="0"/>
              <a:t>Troph</a:t>
            </a:r>
            <a:r>
              <a:rPr lang="en-US" dirty="0" smtClean="0"/>
              <a:t> = feed</a:t>
            </a:r>
          </a:p>
          <a:p>
            <a:r>
              <a:rPr lang="en-US" dirty="0" smtClean="0"/>
              <a:t>Photoautotrophs = plants (they use light to feed themselves)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97378" y="1862105"/>
            <a:ext cx="3775598" cy="3943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652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photosynthesis takes place…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868" y="2070846"/>
            <a:ext cx="3897069" cy="4182035"/>
          </a:xfrm>
        </p:spPr>
        <p:txBody>
          <a:bodyPr/>
          <a:lstStyle/>
          <a:p>
            <a:r>
              <a:rPr lang="en-US" dirty="0" smtClean="0"/>
              <a:t>Inside the plant cell..</a:t>
            </a:r>
          </a:p>
          <a:p>
            <a:r>
              <a:rPr lang="en-US" dirty="0" smtClean="0"/>
              <a:t>In the chloroplasts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2448" y="1878664"/>
            <a:ext cx="5291552" cy="26352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8" y="3358792"/>
            <a:ext cx="3750588" cy="34992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505676" y="4922800"/>
            <a:ext cx="42273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</a:rPr>
              <a:t>Anywhere the plant is green, there are chloroplasts, however, the majority of photosynthesis happens in the leaves.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615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photosynthesis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 parts: light reactions and Calvin cycle</a:t>
            </a:r>
          </a:p>
          <a:p>
            <a:r>
              <a:rPr lang="en-US" dirty="0" smtClean="0"/>
              <a:t>Chlorophyll: molecule inside chloroplasts that absorb the light energy</a:t>
            </a:r>
          </a:p>
          <a:p>
            <a:r>
              <a:rPr lang="en-US" dirty="0" smtClean="0"/>
              <a:t>Photosynthesis is a reduction reaction (gain of electrons or hydrogen)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72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174" y="167142"/>
            <a:ext cx="7612063" cy="1417638"/>
          </a:xfrm>
        </p:spPr>
        <p:txBody>
          <a:bodyPr/>
          <a:lstStyle/>
          <a:p>
            <a:r>
              <a:rPr lang="en-US" dirty="0" smtClean="0"/>
              <a:t>Chlorophyll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21624" y="1428033"/>
            <a:ext cx="3657600" cy="903288"/>
          </a:xfrm>
        </p:spPr>
        <p:txBody>
          <a:bodyPr/>
          <a:lstStyle/>
          <a:p>
            <a:r>
              <a:rPr lang="en-US" dirty="0" smtClean="0"/>
              <a:t>Chlorophyll 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65174" y="2196801"/>
            <a:ext cx="3657600" cy="1560532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Appears blue-green in color</a:t>
            </a:r>
          </a:p>
          <a:p>
            <a:r>
              <a:rPr lang="en-US" dirty="0" smtClean="0"/>
              <a:t>Participates directly in the photosynthesis reactions because it is located in the reaction center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19637" y="1428033"/>
            <a:ext cx="3657600" cy="903288"/>
          </a:xfrm>
        </p:spPr>
        <p:txBody>
          <a:bodyPr/>
          <a:lstStyle/>
          <a:p>
            <a:r>
              <a:rPr lang="en-US" dirty="0" smtClean="0"/>
              <a:t>Chlorophyll b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841412" y="2219218"/>
            <a:ext cx="3657600" cy="3608293"/>
          </a:xfrm>
        </p:spPr>
        <p:txBody>
          <a:bodyPr/>
          <a:lstStyle/>
          <a:p>
            <a:r>
              <a:rPr lang="en-US" dirty="0" smtClean="0"/>
              <a:t>Appears yellow-green in color</a:t>
            </a:r>
          </a:p>
          <a:p>
            <a:r>
              <a:rPr lang="en-US" dirty="0" smtClean="0"/>
              <a:t>Can transfer energy to chlorophyll a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544" y="3886039"/>
            <a:ext cx="3618459" cy="2971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075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chlorophyll work?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765175" y="2070846"/>
            <a:ext cx="7181396" cy="3791287"/>
          </a:xfrm>
        </p:spPr>
        <p:txBody>
          <a:bodyPr>
            <a:normAutofit/>
          </a:bodyPr>
          <a:lstStyle/>
          <a:p>
            <a:r>
              <a:rPr lang="en-US" dirty="0" smtClean="0"/>
              <a:t>When a chlorophyll </a:t>
            </a:r>
            <a:r>
              <a:rPr lang="en-US" i="1" dirty="0" smtClean="0"/>
              <a:t>a</a:t>
            </a:r>
            <a:r>
              <a:rPr lang="en-US" dirty="0" smtClean="0"/>
              <a:t> molecule absorbs a photon (light energy) one of the molecule’s electrons moves to a higher orbital.</a:t>
            </a:r>
          </a:p>
          <a:p>
            <a:r>
              <a:rPr lang="en-US" dirty="0" smtClean="0"/>
              <a:t>That electron is transferred to the primary electron acceptor.</a:t>
            </a:r>
          </a:p>
          <a:p>
            <a:r>
              <a:rPr lang="en-US" dirty="0" smtClean="0"/>
              <a:t>And that is step 1 of photosynthesis </a:t>
            </a:r>
            <a:r>
              <a:rPr lang="en-US" dirty="0" smtClean="0">
                <a:sym typeface="Wingdings"/>
              </a:rPr>
              <a:t>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0885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Anatomy of Chloroplast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0439" y="1814284"/>
            <a:ext cx="4783772" cy="4463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277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 reactions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29747" y="2073406"/>
            <a:ext cx="8415110" cy="4182035"/>
          </a:xfrm>
        </p:spPr>
        <p:txBody>
          <a:bodyPr/>
          <a:lstStyle/>
          <a:p>
            <a:r>
              <a:rPr lang="en-US" dirty="0" smtClean="0"/>
              <a:t>Step 1: electron goes to primary electron acceptor</a:t>
            </a:r>
          </a:p>
          <a:p>
            <a:r>
              <a:rPr lang="en-US" dirty="0" smtClean="0"/>
              <a:t>Step 2: enzyme breaks water, oxygen is released and the hydrogen ions are used to replace the electron on the chlorophyll that was lost in step 1</a:t>
            </a:r>
          </a:p>
          <a:p>
            <a:r>
              <a:rPr lang="en-US" dirty="0" smtClean="0"/>
              <a:t>Step 3: electrons go from one protein to another in a chain called an electron transport chain…hydrogen ions are pumped across the thylakoid membrane (against the concentration gradient)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369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light reactions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Step 4:  ATP is made from the electrons falling down the chain (specifically a phosphate group is attached to ADP) This ATP will be used in the Calvin Cycle</a:t>
            </a:r>
          </a:p>
          <a:p>
            <a:r>
              <a:rPr lang="en-US" dirty="0" smtClean="0"/>
              <a:t>Step 5:  the electrons reach the bottom of the electron transport chain and fills a “hole” in the chlorophyll a in the reaction center of photosystem I</a:t>
            </a:r>
          </a:p>
          <a:p>
            <a:r>
              <a:rPr lang="en-US" dirty="0" smtClean="0"/>
              <a:t>Step 6: the electrons pass from the primary electron acceptor of photosystem I to an iron containing protein which then transfers the electrons to    NADP</a:t>
            </a:r>
            <a:r>
              <a:rPr lang="en-US" baseline="30000" dirty="0" smtClean="0"/>
              <a:t>+</a:t>
            </a:r>
            <a:r>
              <a:rPr lang="en-US" dirty="0" smtClean="0"/>
              <a:t> to make NADPH (used to make sugar in Calvin cycle)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45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Habitat">
  <a:themeElements>
    <a:clrScheme name="Habitat">
      <a:dk1>
        <a:sysClr val="windowText" lastClr="000000"/>
      </a:dk1>
      <a:lt1>
        <a:sysClr val="window" lastClr="FFFFFF"/>
      </a:lt1>
      <a:dk2>
        <a:srgbClr val="194431"/>
      </a:dk2>
      <a:lt2>
        <a:srgbClr val="F0E6C3"/>
      </a:lt2>
      <a:accent1>
        <a:srgbClr val="F8C000"/>
      </a:accent1>
      <a:accent2>
        <a:srgbClr val="F88600"/>
      </a:accent2>
      <a:accent3>
        <a:srgbClr val="F83500"/>
      </a:accent3>
      <a:accent4>
        <a:srgbClr val="8B723D"/>
      </a:accent4>
      <a:accent5>
        <a:srgbClr val="818B3D"/>
      </a:accent5>
      <a:accent6>
        <a:srgbClr val="586215"/>
      </a:accent6>
      <a:hlink>
        <a:srgbClr val="FF621D"/>
      </a:hlink>
      <a:folHlink>
        <a:srgbClr val="F3D260"/>
      </a:folHlink>
    </a:clrScheme>
    <a:fontScheme name="Habitat">
      <a:maj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Book Antiqua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Habitat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10000"/>
                <a:satMod val="130000"/>
              </a:schemeClr>
              <a:schemeClr val="phClr">
                <a:satMod val="275000"/>
              </a:schemeClr>
            </a:duotone>
          </a:blip>
          <a:tile tx="0" ty="0" sx="40000" sy="4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30000"/>
              </a:schemeClr>
              <a:schemeClr val="phClr">
                <a:satMod val="275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0000"/>
              <a:satMod val="105000"/>
            </a:schemeClr>
          </a:solidFill>
          <a:prstDash val="solid"/>
        </a:ln>
        <a:ln w="25400" cap="flat" cmpd="sng" algn="ctr">
          <a:solidFill>
            <a:schemeClr val="phClr">
              <a:shade val="80000"/>
            </a:schemeClr>
          </a:solidFill>
          <a:prstDash val="solid"/>
        </a:ln>
        <a:ln w="25400" cap="flat" cmpd="sng" algn="ctr">
          <a:solidFill>
            <a:schemeClr val="phClr">
              <a:shade val="7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r="4200000" sx="105000" sy="105000" algn="t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76200" dist="25400" dir="13200000">
              <a:srgbClr val="000000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balanced" dir="t">
              <a:rot lat="0" lon="0" rev="19800000"/>
            </a:lightRig>
          </a:scene3d>
          <a:sp3d prstMaterial="softEdge">
            <a:bevelT w="0" h="0"/>
          </a:sp3d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327</TotalTime>
  <Words>567</Words>
  <Application>Microsoft Office PowerPoint</Application>
  <PresentationFormat>On-screen Show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Habitat</vt:lpstr>
      <vt:lpstr>Photosynthesis</vt:lpstr>
      <vt:lpstr>Photoautotrophs… these are the guys that do photosynthesis</vt:lpstr>
      <vt:lpstr>Where photosynthesis takes place…</vt:lpstr>
      <vt:lpstr>Overview of photosynthesis</vt:lpstr>
      <vt:lpstr>Chlorophyll</vt:lpstr>
      <vt:lpstr>How does chlorophyll work?</vt:lpstr>
      <vt:lpstr>Anatomy of Chloroplast</vt:lpstr>
      <vt:lpstr>The light reactions</vt:lpstr>
      <vt:lpstr>The light reactions continued…</vt:lpstr>
      <vt:lpstr>Light reactions..picture form</vt:lpstr>
      <vt:lpstr>The Calvin cycle </vt:lpstr>
      <vt:lpstr>Calvin cycle continued…</vt:lpstr>
      <vt:lpstr>PowerPoint Presentation</vt:lpstr>
    </vt:vector>
  </TitlesOfParts>
  <Company>Swope Middle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Photosynthesis</dc:title>
  <dc:creator>Christina Thee</dc:creator>
  <cp:lastModifiedBy>Thee, Christina</cp:lastModifiedBy>
  <cp:revision>13</cp:revision>
  <dcterms:created xsi:type="dcterms:W3CDTF">2012-11-03T21:28:38Z</dcterms:created>
  <dcterms:modified xsi:type="dcterms:W3CDTF">2012-11-13T18:53:06Z</dcterms:modified>
</cp:coreProperties>
</file>