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  <p:sldId id="280" r:id="rId24"/>
    <p:sldId id="281" r:id="rId25"/>
    <p:sldId id="282" r:id="rId26"/>
    <p:sldId id="283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5" autoAdjust="0"/>
    <p:restoredTop sz="94635" autoAdjust="0"/>
  </p:normalViewPr>
  <p:slideViewPr>
    <p:cSldViewPr snapToGrid="0" snapToObjects="1">
      <p:cViewPr varScale="1">
        <p:scale>
          <a:sx n="107" d="100"/>
          <a:sy n="107" d="100"/>
        </p:scale>
        <p:origin x="84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8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27,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59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Friction:</a:t>
            </a:r>
          </a:p>
          <a:p>
            <a:pPr lvl="1"/>
            <a:r>
              <a:rPr lang="en-US" dirty="0" smtClean="0"/>
              <a:t>The transfer of electrons from one uncharged object to another by rubbing.</a:t>
            </a:r>
          </a:p>
          <a:p>
            <a:pPr lvl="2"/>
            <a:r>
              <a:rPr lang="en-US" dirty="0" smtClean="0"/>
              <a:t>Electrons are rubbed from the carpet to a girl’s sock. They are distributed evenly over the sock.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79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Conduction:</a:t>
            </a:r>
          </a:p>
          <a:p>
            <a:pPr lvl="1"/>
            <a:r>
              <a:rPr lang="en-US" dirty="0" smtClean="0"/>
              <a:t>The transfer of electrons from a charged object to another object by direct contact.</a:t>
            </a:r>
          </a:p>
          <a:p>
            <a:pPr lvl="2"/>
            <a:r>
              <a:rPr lang="en-US" dirty="0" smtClean="0"/>
              <a:t>When the negatively charged sock touches the skin, electrons are transferred by direct contact. Electrons are distributed throughout the girl’s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03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Induction:</a:t>
            </a:r>
          </a:p>
          <a:p>
            <a:pPr lvl="1"/>
            <a:r>
              <a:rPr lang="en-US" dirty="0" smtClean="0"/>
              <a:t>The movement of electrons to one part of an object that is caused by the electric field of a second object.</a:t>
            </a:r>
          </a:p>
          <a:p>
            <a:pPr lvl="2"/>
            <a:r>
              <a:rPr lang="en-US" dirty="0" smtClean="0"/>
              <a:t>Electron’s on the girl’s finger tip produce an electric field that repels negative charges and attracts positive charges on a doorknob. An overall positive charge is induced on the edge of the doorknob.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17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Charges that build up as static electricity on an object don</a:t>
            </a:r>
            <a:r>
              <a:rPr lang="fr-FR" dirty="0" smtClean="0"/>
              <a:t>’</a:t>
            </a:r>
            <a:r>
              <a:rPr lang="en-US" dirty="0" smtClean="0"/>
              <a:t>t stay forever. They tend to move, returning the object to its neutral condition.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26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a negatively charged object and a positively charged object are brought together, electrons transfer until both have the same charge.</a:t>
            </a:r>
          </a:p>
          <a:p>
            <a:endParaRPr lang="en-US" dirty="0"/>
          </a:p>
          <a:p>
            <a:r>
              <a:rPr lang="en-US" dirty="0" smtClean="0"/>
              <a:t>The loss of static electricity as electric charges transfer from one object to another is called static discharge.</a:t>
            </a:r>
          </a:p>
          <a:p>
            <a:pPr lvl="1"/>
            <a:r>
              <a:rPr lang="en-US" dirty="0" smtClean="0"/>
              <a:t>Produces a spark.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04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Lightening is a dramatic example of static discharge.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can think of lightning as a huge spark. During thunderstorms, air swirls violently and water droplets within the clouds become electrically charged. To restore a neutral condition in the clouds, electrons move from areas of negative charge to areas of positive charge and produce an intense spark. This is what we see as lightning.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73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electric current is the continuous flow of electric charges through a material.</a:t>
            </a:r>
          </a:p>
          <a:p>
            <a:endParaRPr lang="en-US" dirty="0"/>
          </a:p>
          <a:p>
            <a:r>
              <a:rPr lang="en-US" dirty="0" smtClean="0"/>
              <a:t>The amount of charge that passes through the wire in a unit of time is the rate of electric current. The name of this unit is called the amp.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67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conductor transfers electric charge well, and an insulator does n</a:t>
            </a:r>
            <a:r>
              <a:rPr lang="fr-FR" dirty="0"/>
              <a:t>o</a:t>
            </a:r>
            <a:r>
              <a:rPr lang="en-US" dirty="0" smtClean="0"/>
              <a:t>t transfer electric charge well.</a:t>
            </a:r>
          </a:p>
          <a:p>
            <a:pPr lvl="1"/>
            <a:r>
              <a:rPr lang="en-US" dirty="0" smtClean="0"/>
              <a:t>Conductor:</a:t>
            </a:r>
          </a:p>
          <a:p>
            <a:pPr lvl="2"/>
            <a:r>
              <a:rPr lang="en-US" dirty="0" smtClean="0"/>
              <a:t>Metals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nsulator:</a:t>
            </a:r>
          </a:p>
          <a:p>
            <a:pPr lvl="2"/>
            <a:r>
              <a:rPr lang="en-US" dirty="0" smtClean="0"/>
              <a:t>Rubber, glass, sand, plastic, and wool.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35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energy is the energy an object has as a result of its position, or height.</a:t>
            </a:r>
          </a:p>
          <a:p>
            <a:pPr lvl="1"/>
            <a:r>
              <a:rPr lang="en-US" dirty="0" smtClean="0"/>
              <a:t>The higher a roller coaster cart goes up, the more potential energy it will gain.</a:t>
            </a:r>
          </a:p>
          <a:p>
            <a:pPr lvl="1"/>
            <a:r>
              <a:rPr lang="en-US" dirty="0" smtClean="0"/>
              <a:t>In circuits, potential energy is not related to height. Instead, it is related to the charges inside the battery.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18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difference in electrical potential energy between two places in a circuit is called voltage.</a:t>
            </a:r>
          </a:p>
          <a:p>
            <a:endParaRPr lang="en-US" dirty="0"/>
          </a:p>
          <a:p>
            <a:r>
              <a:rPr lang="en-US" dirty="0" smtClean="0"/>
              <a:t>The unit of measure of voltage is the volt (V).</a:t>
            </a:r>
          </a:p>
          <a:p>
            <a:r>
              <a:rPr lang="en-US" dirty="0" smtClean="0"/>
              <a:t>The voltage source is a device that creates potential difference in an electric circuit.</a:t>
            </a:r>
          </a:p>
          <a:p>
            <a:pPr lvl="1"/>
            <a:r>
              <a:rPr lang="en-US" dirty="0" smtClean="0"/>
              <a:t>Batteries </a:t>
            </a:r>
          </a:p>
          <a:p>
            <a:pPr lvl="1"/>
            <a:r>
              <a:rPr lang="en-US" dirty="0" smtClean="0"/>
              <a:t>Generators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2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 charge:</a:t>
            </a:r>
          </a:p>
          <a:p>
            <a:pPr lvl="1"/>
            <a:r>
              <a:rPr lang="en-US" dirty="0" smtClean="0"/>
              <a:t>Similar to the charges of magnets.</a:t>
            </a:r>
          </a:p>
          <a:p>
            <a:pPr lvl="1"/>
            <a:r>
              <a:rPr lang="en-US" dirty="0" smtClean="0"/>
              <a:t>Charges that are the same repel each other, and charges that are different attract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9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Resistance is the measure of how difficult it is for charges to flow through a material.</a:t>
            </a:r>
          </a:p>
          <a:p>
            <a:endParaRPr lang="en-US" dirty="0"/>
          </a:p>
          <a:p>
            <a:r>
              <a:rPr lang="en-US" dirty="0" smtClean="0"/>
              <a:t>The greater the resistance, the less current there is for a given voltage.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23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4 ways to determine the resistance of a wire:</a:t>
            </a:r>
          </a:p>
          <a:p>
            <a:pPr lvl="1"/>
            <a:r>
              <a:rPr lang="en-US" dirty="0" smtClean="0"/>
              <a:t>What the material is made of</a:t>
            </a:r>
          </a:p>
          <a:p>
            <a:pPr lvl="3"/>
            <a:r>
              <a:rPr lang="en-US" dirty="0" smtClean="0"/>
              <a:t>Insulators </a:t>
            </a:r>
          </a:p>
          <a:p>
            <a:pPr lvl="1"/>
            <a:r>
              <a:rPr lang="en-US" dirty="0" smtClean="0"/>
              <a:t>Length </a:t>
            </a:r>
          </a:p>
          <a:p>
            <a:pPr lvl="3"/>
            <a:r>
              <a:rPr lang="en-US" dirty="0" smtClean="0"/>
              <a:t>Long wires have more than short</a:t>
            </a:r>
          </a:p>
          <a:p>
            <a:pPr lvl="1"/>
            <a:r>
              <a:rPr lang="en-US" dirty="0" smtClean="0"/>
              <a:t>Diameter</a:t>
            </a:r>
          </a:p>
          <a:p>
            <a:pPr lvl="3"/>
            <a:r>
              <a:rPr lang="en-US" dirty="0" smtClean="0"/>
              <a:t>Smaller diameter has less water flowing through a pipe than the one with the larger diameter</a:t>
            </a:r>
          </a:p>
          <a:p>
            <a:pPr lvl="1"/>
            <a:r>
              <a:rPr lang="en-US" dirty="0" smtClean="0"/>
              <a:t>Temperature of the wire</a:t>
            </a:r>
          </a:p>
          <a:p>
            <a:pPr lvl="3"/>
            <a:r>
              <a:rPr lang="en-US" dirty="0" smtClean="0"/>
              <a:t>Resistance increases as temperature increases.</a:t>
            </a:r>
          </a:p>
        </p:txBody>
      </p:sp>
    </p:spTree>
    <p:extLst>
      <p:ext uri="{BB962C8B-B14F-4D97-AF65-F5344CB8AC3E}">
        <p14:creationId xmlns:p14="http://schemas.microsoft.com/office/powerpoint/2010/main" val="498906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relationship between resistance, voltage, and current is summed up on Ohm’s law.</a:t>
            </a:r>
          </a:p>
          <a:p>
            <a:endParaRPr lang="en-US" dirty="0"/>
          </a:p>
          <a:p>
            <a:r>
              <a:rPr lang="en-US" dirty="0" smtClean="0"/>
              <a:t>Ohm’s law says that the resistance is equal to the voltage divided by the current.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38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dirty="0" smtClean="0"/>
              <a:t>Resistance= Voltage ÷ Current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47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 of a circuit:</a:t>
            </a:r>
          </a:p>
          <a:p>
            <a:pPr lvl="1"/>
            <a:r>
              <a:rPr lang="en-US" dirty="0" smtClean="0"/>
              <a:t>Circuits have devices that are run by electrical energy.</a:t>
            </a:r>
          </a:p>
          <a:p>
            <a:pPr lvl="1"/>
            <a:r>
              <a:rPr lang="en-US" dirty="0" smtClean="0"/>
              <a:t>A circuit has a source of electrical energy.</a:t>
            </a:r>
          </a:p>
          <a:p>
            <a:pPr lvl="1"/>
            <a:r>
              <a:rPr lang="en-US" dirty="0" smtClean="0"/>
              <a:t>Electric circuits are connected by conducting wires.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09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</a:t>
            </a:r>
          </a:p>
          <a:p>
            <a:endParaRPr lang="en-US" dirty="0"/>
          </a:p>
          <a:p>
            <a:r>
              <a:rPr lang="en-US" dirty="0" smtClean="0"/>
              <a:t>Switch</a:t>
            </a:r>
          </a:p>
          <a:p>
            <a:endParaRPr lang="en-US" dirty="0"/>
          </a:p>
          <a:p>
            <a:r>
              <a:rPr lang="en-US" dirty="0" smtClean="0"/>
              <a:t>Energy source</a:t>
            </a:r>
          </a:p>
          <a:p>
            <a:endParaRPr lang="en-US" dirty="0"/>
          </a:p>
          <a:p>
            <a:r>
              <a:rPr lang="en-US" dirty="0" smtClean="0"/>
              <a:t>Resistor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5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Series circuit:</a:t>
            </a:r>
          </a:p>
          <a:p>
            <a:pPr lvl="1"/>
            <a:r>
              <a:rPr lang="en-US" dirty="0" smtClean="0"/>
              <a:t>There is only one path for the circuit to take.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43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path:</a:t>
            </a:r>
          </a:p>
          <a:p>
            <a:pPr lvl="1"/>
            <a:r>
              <a:rPr lang="en-US" dirty="0" smtClean="0"/>
              <a:t>Advantage:</a:t>
            </a:r>
          </a:p>
          <a:p>
            <a:pPr lvl="2"/>
            <a:r>
              <a:rPr lang="en-US" dirty="0" smtClean="0"/>
              <a:t>Easy to build.</a:t>
            </a:r>
          </a:p>
          <a:p>
            <a:pPr lvl="1"/>
            <a:r>
              <a:rPr lang="en-US" dirty="0" smtClean="0"/>
              <a:t>Has some disadvantages:</a:t>
            </a:r>
          </a:p>
          <a:p>
            <a:pPr lvl="2"/>
            <a:r>
              <a:rPr lang="en-US" dirty="0" smtClean="0"/>
              <a:t>What happens if a light bulb in a series circuit burns out?</a:t>
            </a:r>
          </a:p>
          <a:p>
            <a:pPr lvl="2"/>
            <a:r>
              <a:rPr lang="en-US" dirty="0" smtClean="0"/>
              <a:t>Examples of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10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Resistors:</a:t>
            </a:r>
          </a:p>
          <a:p>
            <a:pPr lvl="1"/>
            <a:r>
              <a:rPr lang="en-US" dirty="0" smtClean="0"/>
              <a:t>Disadvantages:</a:t>
            </a:r>
          </a:p>
          <a:p>
            <a:pPr lvl="2"/>
            <a:r>
              <a:rPr lang="en-US" dirty="0" smtClean="0"/>
              <a:t>The light bulbs in the circuit become dimmer as more bulbs are added.</a:t>
            </a:r>
          </a:p>
          <a:p>
            <a:pPr lvl="2"/>
            <a:r>
              <a:rPr lang="en-US" dirty="0" smtClean="0"/>
              <a:t>Why would this happen?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56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circuit:</a:t>
            </a:r>
          </a:p>
          <a:p>
            <a:pPr lvl="1"/>
            <a:r>
              <a:rPr lang="en-US" dirty="0" smtClean="0"/>
              <a:t>The different parts of the circuit are on separate branches.</a:t>
            </a:r>
          </a:p>
          <a:p>
            <a:pPr lvl="1"/>
            <a:r>
              <a:rPr lang="en-US" dirty="0" smtClean="0"/>
              <a:t>There are several paths for the current to take.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 you gaze at a string of lights, you observe that some bulbs burn brightly, but others are not burned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learned that magnetic force is the attraction or repulsion between magnetic poles.</a:t>
            </a:r>
          </a:p>
          <a:p>
            <a:endParaRPr lang="en-US" dirty="0"/>
          </a:p>
          <a:p>
            <a:r>
              <a:rPr lang="en-US" dirty="0" smtClean="0"/>
              <a:t>In electricity, electric force is the attraction or repulsion between electric charges.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79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paths:</a:t>
            </a:r>
          </a:p>
          <a:p>
            <a:pPr lvl="1"/>
            <a:r>
              <a:rPr lang="en-US" dirty="0" smtClean="0"/>
              <a:t>If there is a break in one branch, charges can still move through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34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Resistors:</a:t>
            </a:r>
          </a:p>
          <a:p>
            <a:pPr lvl="1"/>
            <a:r>
              <a:rPr lang="en-US" dirty="0" smtClean="0"/>
              <a:t>Overall resistance decreases.</a:t>
            </a:r>
          </a:p>
          <a:p>
            <a:pPr lvl="1"/>
            <a:r>
              <a:rPr lang="en-US" dirty="0" smtClean="0"/>
              <a:t>As new branches are added to a parallel circuit, the electric current has more paths to follow, so the overall resistance decreases.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17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want the circuits in your home to be series circuits or parallel circuits?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3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Recall that magnetic fields extend around a magnet.</a:t>
            </a:r>
          </a:p>
          <a:p>
            <a:endParaRPr lang="en-US" dirty="0"/>
          </a:p>
          <a:p>
            <a:r>
              <a:rPr lang="en-US" dirty="0" smtClean="0"/>
              <a:t>Similarly, in an electric field extends around a charged object. </a:t>
            </a:r>
          </a:p>
          <a:p>
            <a:r>
              <a:rPr lang="en-US" dirty="0" smtClean="0"/>
              <a:t>An electric field is a region around a charged object where the object’s electric force is exerted on other charged objects.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714" y="1027663"/>
            <a:ext cx="4548520" cy="4632907"/>
          </a:xfrm>
        </p:spPr>
        <p:txBody>
          <a:bodyPr/>
          <a:lstStyle/>
          <a:p>
            <a:r>
              <a:rPr lang="en-US" dirty="0" smtClean="0"/>
              <a:t>The stronger the field, the closer the lines are together.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+ points outward</a:t>
            </a:r>
            <a:br>
              <a:rPr lang="en-US" dirty="0" smtClean="0"/>
            </a:br>
            <a:r>
              <a:rPr lang="en-US" dirty="0" smtClean="0"/>
              <a:t>- points inward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5244" r="-35244"/>
          <a:stretch>
            <a:fillRect/>
          </a:stretch>
        </p:blipFill>
        <p:spPr>
          <a:xfrm>
            <a:off x="226561" y="691243"/>
            <a:ext cx="3746426" cy="193947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490" y="2812143"/>
            <a:ext cx="2170664" cy="217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0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buildup of charges on an object is called static electricity.</a:t>
            </a:r>
          </a:p>
          <a:p>
            <a:endParaRPr lang="en-US" dirty="0"/>
          </a:p>
          <a:p>
            <a:r>
              <a:rPr lang="en-US" dirty="0" smtClean="0"/>
              <a:t>Static means “not moving or changing”. </a:t>
            </a:r>
          </a:p>
          <a:p>
            <a:endParaRPr lang="en-US" dirty="0"/>
          </a:p>
          <a:p>
            <a:r>
              <a:rPr lang="en-US" dirty="0" smtClean="0"/>
              <a:t>In static electricity, charges build up on an object, but they do not flow continuously.</a:t>
            </a:r>
          </a:p>
          <a:p>
            <a:pPr lvl="1"/>
            <a:r>
              <a:rPr lang="en-US" dirty="0" smtClean="0"/>
              <a:t>Balloon and your hair</a:t>
            </a:r>
          </a:p>
          <a:p>
            <a:pPr lvl="1"/>
            <a:r>
              <a:rPr lang="en-US" dirty="0" smtClean="0"/>
              <a:t>More electrons move to the balloon from your 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52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becomes charged only when electrons are transferred from one location to another.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9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Charges are neither created nor destroyed. This is known as the law of conservations of charge.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3 methods by which charges can be transferred to build up static electricity:</a:t>
            </a:r>
          </a:p>
          <a:p>
            <a:pPr lvl="1"/>
            <a:r>
              <a:rPr lang="en-US" dirty="0" smtClean="0"/>
              <a:t>Changing friction</a:t>
            </a:r>
          </a:p>
          <a:p>
            <a:pPr lvl="1"/>
            <a:r>
              <a:rPr lang="en-US" dirty="0" smtClean="0"/>
              <a:t>Conduction</a:t>
            </a:r>
          </a:p>
          <a:p>
            <a:pPr lvl="1"/>
            <a:r>
              <a:rPr lang="en-US" dirty="0" smtClean="0"/>
              <a:t>Induction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16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97</TotalTime>
  <Words>1027</Words>
  <Application>Microsoft Office PowerPoint</Application>
  <PresentationFormat>On-screen Show (4:3)</PresentationFormat>
  <Paragraphs>116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Century Gothic</vt:lpstr>
      <vt:lpstr>Wingdings 2</vt:lpstr>
      <vt:lpstr>Austin</vt:lpstr>
      <vt:lpstr>Electricity</vt:lpstr>
      <vt:lpstr>PowerPoint Presentation</vt:lpstr>
      <vt:lpstr>PowerPoint Presentation</vt:lpstr>
      <vt:lpstr>PowerPoint Presentation</vt:lpstr>
      <vt:lpstr>The stronger the field, the closer the lines are together.  + points outward - points inward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Electric Current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Electric Circuits</vt:lpstr>
      <vt:lpstr>PowerPoint Presentation</vt:lpstr>
      <vt:lpstr>PowerPoint Presentation</vt:lpstr>
      <vt:lpstr>Circuit Symbols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</dc:title>
  <dc:creator>Kimberly Maldonado</dc:creator>
  <cp:lastModifiedBy>Thee, Christina</cp:lastModifiedBy>
  <cp:revision>13</cp:revision>
  <dcterms:created xsi:type="dcterms:W3CDTF">2012-02-22T03:54:12Z</dcterms:created>
  <dcterms:modified xsi:type="dcterms:W3CDTF">2017-04-27T18:30:48Z</dcterms:modified>
</cp:coreProperties>
</file>